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9e0e3263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9e0e3263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89e0e32630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89e0e32630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89e0e3263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89e0e3263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89c890bc3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89c890bc3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89e0e326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89e0e326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89e0e3263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89e0e3263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89e0e3263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89e0e3263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89e0e3263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89e0e3263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9e0e3263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89e0e3263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89e0e3263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89e0e3263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89e0e3263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89e0e3263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drive.google.com/file/d/13mvhYjLnh9NRsmD_NK1sBjnVsNkZZiIE/view"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2.jpg"/><Relationship Id="rId5" Type="http://schemas.openxmlformats.org/officeDocument/2006/relationships/image" Target="../media/image15.jpg"/><Relationship Id="rId6" Type="http://schemas.openxmlformats.org/officeDocument/2006/relationships/image" Target="../media/image5.jpg"/><Relationship Id="rId7"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www.youtube.com/watch?v=qeDZQ9-gsj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474350"/>
            <a:ext cx="8520600" cy="1718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5480"/>
              <a:t>W</a:t>
            </a:r>
            <a:r>
              <a:rPr lang="en" sz="5480"/>
              <a:t>elcome to the </a:t>
            </a:r>
            <a:endParaRPr sz="5480"/>
          </a:p>
          <a:p>
            <a:pPr indent="0" lvl="0" marL="0" rtl="0" algn="ctr">
              <a:spcBef>
                <a:spcPts val="0"/>
              </a:spcBef>
              <a:spcAft>
                <a:spcPts val="0"/>
              </a:spcAft>
              <a:buSzPts val="990"/>
              <a:buNone/>
            </a:pPr>
            <a:r>
              <a:rPr lang="en" sz="5480"/>
              <a:t>Physics Phun Club!</a:t>
            </a:r>
            <a:endParaRPr sz="548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2" title="RPReplay_Final1696818606.mov">
            <a:hlinkClick r:id="rId3"/>
          </p:cNvPr>
          <p:cNvPicPr preferRelativeResize="0"/>
          <p:nvPr/>
        </p:nvPicPr>
        <p:blipFill>
          <a:blip r:embed="rId4">
            <a:alphaModFix/>
          </a:blip>
          <a:stretch>
            <a:fillRect/>
          </a:stretch>
        </p:blipFill>
        <p:spPr>
          <a:xfrm>
            <a:off x="1143013" y="0"/>
            <a:ext cx="6857975"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3"/>
          <p:cNvPicPr preferRelativeResize="0"/>
          <p:nvPr/>
        </p:nvPicPr>
        <p:blipFill>
          <a:blip r:embed="rId3">
            <a:alphaModFix/>
          </a:blip>
          <a:stretch>
            <a:fillRect/>
          </a:stretch>
        </p:blipFill>
        <p:spPr>
          <a:xfrm>
            <a:off x="187525" y="292825"/>
            <a:ext cx="5483875" cy="3084674"/>
          </a:xfrm>
          <a:prstGeom prst="rect">
            <a:avLst/>
          </a:prstGeom>
          <a:noFill/>
          <a:ln>
            <a:noFill/>
          </a:ln>
        </p:spPr>
      </p:pic>
      <p:sp>
        <p:nvSpPr>
          <p:cNvPr id="144" name="Google Shape;144;p23"/>
          <p:cNvSpPr txBox="1"/>
          <p:nvPr/>
        </p:nvSpPr>
        <p:spPr>
          <a:xfrm>
            <a:off x="459925" y="3535500"/>
            <a:ext cx="4617000" cy="96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t>Hot air balloon flight is based on the principle that hot air is less dense than cold air and the same volume of hot air is lighter than cold air, creating buoyancy.</a:t>
            </a:r>
            <a:endParaRPr sz="1700"/>
          </a:p>
        </p:txBody>
      </p:sp>
      <p:sp>
        <p:nvSpPr>
          <p:cNvPr id="145" name="Google Shape;145;p23"/>
          <p:cNvSpPr txBox="1"/>
          <p:nvPr/>
        </p:nvSpPr>
        <p:spPr>
          <a:xfrm>
            <a:off x="5936975" y="375650"/>
            <a:ext cx="2791200" cy="37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t>R</a:t>
            </a:r>
            <a:r>
              <a:rPr lang="en" sz="1700"/>
              <a:t>ising: the air in the balloon is heated(light). The gravity is less than the buoyant force, the balloon can be lifted into the air.</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Falling: the heating stops, cold air enters the balloon again, the gravity of the balloon increases and becomes heavier than the buoyant force.</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Thanks for coming!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t>Heat transfer</a:t>
            </a:r>
            <a:endParaRPr sz="5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2076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Heat transfer</a:t>
            </a:r>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a:p>
            <a:pPr indent="0" lvl="0" marL="0" rtl="0" algn="l">
              <a:spcBef>
                <a:spcPts val="1200"/>
              </a:spcBef>
              <a:spcAft>
                <a:spcPts val="1200"/>
              </a:spcAft>
              <a:buNone/>
            </a:pPr>
            <a:r>
              <a:rPr b="1" lang="en"/>
              <a:t>Thermal Conduction               Thermal Convection              Thermal radiation</a:t>
            </a:r>
            <a:endParaRPr b="1"/>
          </a:p>
        </p:txBody>
      </p:sp>
      <p:cxnSp>
        <p:nvCxnSpPr>
          <p:cNvPr id="67" name="Google Shape;67;p15"/>
          <p:cNvCxnSpPr/>
          <p:nvPr/>
        </p:nvCxnSpPr>
        <p:spPr>
          <a:xfrm>
            <a:off x="2900025" y="1304525"/>
            <a:ext cx="948000" cy="0"/>
          </a:xfrm>
          <a:prstGeom prst="straightConnector1">
            <a:avLst/>
          </a:prstGeom>
          <a:noFill/>
          <a:ln cap="flat" cmpd="sng" w="9525">
            <a:solidFill>
              <a:schemeClr val="dk2"/>
            </a:solidFill>
            <a:prstDash val="solid"/>
            <a:round/>
            <a:headEnd len="med" w="med" type="none"/>
            <a:tailEnd len="med" w="med" type="triangle"/>
          </a:ln>
        </p:spPr>
      </p:cxnSp>
      <p:sp>
        <p:nvSpPr>
          <p:cNvPr id="68" name="Google Shape;68;p15"/>
          <p:cNvSpPr txBox="1"/>
          <p:nvPr/>
        </p:nvSpPr>
        <p:spPr>
          <a:xfrm>
            <a:off x="447238" y="859725"/>
            <a:ext cx="2211900" cy="9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chemeClr val="dk2"/>
                </a:solidFill>
              </a:rPr>
              <a:t>An object with  higher temperature</a:t>
            </a:r>
            <a:endParaRPr/>
          </a:p>
        </p:txBody>
      </p:sp>
      <p:sp>
        <p:nvSpPr>
          <p:cNvPr id="69" name="Google Shape;69;p15"/>
          <p:cNvSpPr txBox="1"/>
          <p:nvPr/>
        </p:nvSpPr>
        <p:spPr>
          <a:xfrm>
            <a:off x="4386575" y="812975"/>
            <a:ext cx="2211900" cy="9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800">
                <a:solidFill>
                  <a:schemeClr val="dk2"/>
                </a:solidFill>
              </a:rPr>
              <a:t>An object with  lower temperature</a:t>
            </a:r>
            <a:endParaRPr/>
          </a:p>
        </p:txBody>
      </p:sp>
      <p:sp>
        <p:nvSpPr>
          <p:cNvPr id="70" name="Google Shape;70;p15"/>
          <p:cNvSpPr txBox="1"/>
          <p:nvPr/>
        </p:nvSpPr>
        <p:spPr>
          <a:xfrm>
            <a:off x="3075675" y="978088"/>
            <a:ext cx="596700" cy="2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heat</a:t>
            </a:r>
            <a:endParaRPr/>
          </a:p>
        </p:txBody>
      </p:sp>
      <p:pic>
        <p:nvPicPr>
          <p:cNvPr id="71" name="Google Shape;71;p15"/>
          <p:cNvPicPr preferRelativeResize="0"/>
          <p:nvPr/>
        </p:nvPicPr>
        <p:blipFill>
          <a:blip r:embed="rId3">
            <a:alphaModFix/>
          </a:blip>
          <a:stretch>
            <a:fillRect/>
          </a:stretch>
        </p:blipFill>
        <p:spPr>
          <a:xfrm>
            <a:off x="127430" y="2062625"/>
            <a:ext cx="2851532" cy="1337250"/>
          </a:xfrm>
          <a:prstGeom prst="rect">
            <a:avLst/>
          </a:prstGeom>
          <a:noFill/>
          <a:ln>
            <a:noFill/>
          </a:ln>
        </p:spPr>
      </p:pic>
      <p:pic>
        <p:nvPicPr>
          <p:cNvPr id="72" name="Google Shape;72;p15"/>
          <p:cNvPicPr preferRelativeResize="0"/>
          <p:nvPr/>
        </p:nvPicPr>
        <p:blipFill>
          <a:blip r:embed="rId4">
            <a:alphaModFix/>
          </a:blip>
          <a:stretch>
            <a:fillRect/>
          </a:stretch>
        </p:blipFill>
        <p:spPr>
          <a:xfrm>
            <a:off x="843576" y="3399875"/>
            <a:ext cx="1589893" cy="1720374"/>
          </a:xfrm>
          <a:prstGeom prst="rect">
            <a:avLst/>
          </a:prstGeom>
          <a:noFill/>
          <a:ln>
            <a:noFill/>
          </a:ln>
        </p:spPr>
      </p:pic>
      <p:pic>
        <p:nvPicPr>
          <p:cNvPr id="73" name="Google Shape;73;p15"/>
          <p:cNvPicPr preferRelativeResize="0"/>
          <p:nvPr/>
        </p:nvPicPr>
        <p:blipFill>
          <a:blip r:embed="rId5">
            <a:alphaModFix/>
          </a:blip>
          <a:stretch>
            <a:fillRect/>
          </a:stretch>
        </p:blipFill>
        <p:spPr>
          <a:xfrm>
            <a:off x="3567075" y="2039375"/>
            <a:ext cx="2211899" cy="1638937"/>
          </a:xfrm>
          <a:prstGeom prst="rect">
            <a:avLst/>
          </a:prstGeom>
          <a:noFill/>
          <a:ln>
            <a:noFill/>
          </a:ln>
        </p:spPr>
      </p:pic>
      <p:pic>
        <p:nvPicPr>
          <p:cNvPr id="74" name="Google Shape;74;p15"/>
          <p:cNvPicPr preferRelativeResize="0"/>
          <p:nvPr/>
        </p:nvPicPr>
        <p:blipFill>
          <a:blip r:embed="rId6">
            <a:alphaModFix/>
          </a:blip>
          <a:stretch>
            <a:fillRect/>
          </a:stretch>
        </p:blipFill>
        <p:spPr>
          <a:xfrm>
            <a:off x="3848029" y="3534050"/>
            <a:ext cx="1801372" cy="1586201"/>
          </a:xfrm>
          <a:prstGeom prst="rect">
            <a:avLst/>
          </a:prstGeom>
          <a:noFill/>
          <a:ln>
            <a:noFill/>
          </a:ln>
        </p:spPr>
      </p:pic>
      <p:pic>
        <p:nvPicPr>
          <p:cNvPr id="75" name="Google Shape;75;p15"/>
          <p:cNvPicPr preferRelativeResize="0"/>
          <p:nvPr/>
        </p:nvPicPr>
        <p:blipFill>
          <a:blip r:embed="rId7">
            <a:alphaModFix/>
          </a:blip>
          <a:stretch>
            <a:fillRect/>
          </a:stretch>
        </p:blipFill>
        <p:spPr>
          <a:xfrm>
            <a:off x="6035600" y="2314191"/>
            <a:ext cx="2989551" cy="19581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52400" y="152400"/>
            <a:ext cx="2870500" cy="2870500"/>
          </a:xfrm>
          <a:prstGeom prst="rect">
            <a:avLst/>
          </a:prstGeom>
          <a:noFill/>
          <a:ln>
            <a:noFill/>
          </a:ln>
        </p:spPr>
      </p:pic>
      <p:pic>
        <p:nvPicPr>
          <p:cNvPr id="81" name="Google Shape;81;p16"/>
          <p:cNvPicPr preferRelativeResize="0"/>
          <p:nvPr/>
        </p:nvPicPr>
        <p:blipFill>
          <a:blip r:embed="rId4">
            <a:alphaModFix/>
          </a:blip>
          <a:stretch>
            <a:fillRect/>
          </a:stretch>
        </p:blipFill>
        <p:spPr>
          <a:xfrm>
            <a:off x="5846425" y="535100"/>
            <a:ext cx="2987199" cy="1680299"/>
          </a:xfrm>
          <a:prstGeom prst="rect">
            <a:avLst/>
          </a:prstGeom>
          <a:noFill/>
          <a:ln>
            <a:noFill/>
          </a:ln>
        </p:spPr>
      </p:pic>
      <p:pic>
        <p:nvPicPr>
          <p:cNvPr id="82" name="Google Shape;82;p16"/>
          <p:cNvPicPr preferRelativeResize="0"/>
          <p:nvPr/>
        </p:nvPicPr>
        <p:blipFill>
          <a:blip r:embed="rId5">
            <a:alphaModFix/>
          </a:blip>
          <a:stretch>
            <a:fillRect/>
          </a:stretch>
        </p:blipFill>
        <p:spPr>
          <a:xfrm>
            <a:off x="3022900" y="2136050"/>
            <a:ext cx="2392994" cy="24948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679050" y="152400"/>
            <a:ext cx="3005981" cy="4838699"/>
          </a:xfrm>
          <a:prstGeom prst="rect">
            <a:avLst/>
          </a:prstGeom>
          <a:noFill/>
          <a:ln>
            <a:noFill/>
          </a:ln>
        </p:spPr>
      </p:pic>
      <p:pic>
        <p:nvPicPr>
          <p:cNvPr id="88" name="Google Shape;88;p17"/>
          <p:cNvPicPr preferRelativeResize="0"/>
          <p:nvPr/>
        </p:nvPicPr>
        <p:blipFill>
          <a:blip r:embed="rId4">
            <a:alphaModFix/>
          </a:blip>
          <a:stretch>
            <a:fillRect/>
          </a:stretch>
        </p:blipFill>
        <p:spPr>
          <a:xfrm>
            <a:off x="5417331" y="152400"/>
            <a:ext cx="2968453" cy="4838702"/>
          </a:xfrm>
          <a:prstGeom prst="rect">
            <a:avLst/>
          </a:prstGeom>
          <a:noFill/>
          <a:ln>
            <a:noFill/>
          </a:ln>
        </p:spPr>
      </p:pic>
      <p:sp>
        <p:nvSpPr>
          <p:cNvPr id="89" name="Google Shape;89;p17"/>
          <p:cNvSpPr txBox="1"/>
          <p:nvPr/>
        </p:nvSpPr>
        <p:spPr>
          <a:xfrm>
            <a:off x="3743400" y="2798200"/>
            <a:ext cx="1657200" cy="7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Water: high heat capacity</a:t>
            </a:r>
            <a:endParaRPr sz="1900"/>
          </a:p>
        </p:txBody>
      </p:sp>
      <p:sp>
        <p:nvSpPr>
          <p:cNvPr id="90" name="Google Shape;90;p17"/>
          <p:cNvSpPr txBox="1"/>
          <p:nvPr/>
        </p:nvSpPr>
        <p:spPr>
          <a:xfrm>
            <a:off x="3461775" y="3815025"/>
            <a:ext cx="2650800" cy="9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The temperature of the balloon did not reach the melting point</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nvSpPr>
        <p:spPr>
          <a:xfrm>
            <a:off x="3317825" y="2348550"/>
            <a:ext cx="5094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u="sng">
                <a:solidFill>
                  <a:schemeClr val="hlink"/>
                </a:solidFill>
                <a:hlinkClick r:id="rId3"/>
              </a:rPr>
              <a:t>https://www.youtube.com/watch?v=qeDZQ9-gsjY</a:t>
            </a:r>
            <a:endParaRPr sz="2000"/>
          </a:p>
        </p:txBody>
      </p:sp>
      <p:sp>
        <p:nvSpPr>
          <p:cNvPr id="96" name="Google Shape;96;p18"/>
          <p:cNvSpPr txBox="1"/>
          <p:nvPr/>
        </p:nvSpPr>
        <p:spPr>
          <a:xfrm>
            <a:off x="916325" y="2317200"/>
            <a:ext cx="32124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t>The full experiment:</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398150" y="224375"/>
            <a:ext cx="2347376" cy="2347376"/>
          </a:xfrm>
          <a:prstGeom prst="rect">
            <a:avLst/>
          </a:prstGeom>
          <a:noFill/>
          <a:ln>
            <a:noFill/>
          </a:ln>
        </p:spPr>
      </p:pic>
      <p:sp>
        <p:nvSpPr>
          <p:cNvPr id="102" name="Google Shape;102;p19"/>
          <p:cNvSpPr txBox="1"/>
          <p:nvPr/>
        </p:nvSpPr>
        <p:spPr>
          <a:xfrm>
            <a:off x="2482200" y="731025"/>
            <a:ext cx="1777200" cy="4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 </a:t>
            </a:r>
            <a:r>
              <a:rPr b="1" lang="en" sz="2700"/>
              <a:t>2</a:t>
            </a:r>
            <a:endParaRPr b="1" sz="2700"/>
          </a:p>
        </p:txBody>
      </p:sp>
      <p:pic>
        <p:nvPicPr>
          <p:cNvPr id="103" name="Google Shape;103;p19"/>
          <p:cNvPicPr preferRelativeResize="0"/>
          <p:nvPr/>
        </p:nvPicPr>
        <p:blipFill rotWithShape="1">
          <a:blip r:embed="rId4">
            <a:alphaModFix/>
          </a:blip>
          <a:srcRect b="-5229" l="0" r="0" t="5230"/>
          <a:stretch/>
        </p:blipFill>
        <p:spPr>
          <a:xfrm>
            <a:off x="3459650" y="820938"/>
            <a:ext cx="3521062" cy="2347375"/>
          </a:xfrm>
          <a:prstGeom prst="rect">
            <a:avLst/>
          </a:prstGeom>
          <a:noFill/>
          <a:ln>
            <a:noFill/>
          </a:ln>
        </p:spPr>
      </p:pic>
      <p:pic>
        <p:nvPicPr>
          <p:cNvPr id="104" name="Google Shape;104;p19"/>
          <p:cNvPicPr preferRelativeResize="0"/>
          <p:nvPr/>
        </p:nvPicPr>
        <p:blipFill>
          <a:blip r:embed="rId5">
            <a:alphaModFix/>
          </a:blip>
          <a:stretch>
            <a:fillRect/>
          </a:stretch>
        </p:blipFill>
        <p:spPr>
          <a:xfrm>
            <a:off x="773150" y="3168300"/>
            <a:ext cx="2987199" cy="1680299"/>
          </a:xfrm>
          <a:prstGeom prst="rect">
            <a:avLst/>
          </a:prstGeom>
          <a:noFill/>
          <a:ln>
            <a:noFill/>
          </a:ln>
        </p:spPr>
      </p:pic>
      <p:pic>
        <p:nvPicPr>
          <p:cNvPr id="105" name="Google Shape;105;p19"/>
          <p:cNvPicPr preferRelativeResize="0"/>
          <p:nvPr/>
        </p:nvPicPr>
        <p:blipFill>
          <a:blip r:embed="rId6">
            <a:alphaModFix/>
          </a:blip>
          <a:stretch>
            <a:fillRect/>
          </a:stretch>
        </p:blipFill>
        <p:spPr>
          <a:xfrm>
            <a:off x="7101073" y="636913"/>
            <a:ext cx="1522301" cy="1522301"/>
          </a:xfrm>
          <a:prstGeom prst="rect">
            <a:avLst/>
          </a:prstGeom>
          <a:noFill/>
          <a:ln>
            <a:noFill/>
          </a:ln>
        </p:spPr>
      </p:pic>
      <p:sp>
        <p:nvSpPr>
          <p:cNvPr id="106" name="Google Shape;106;p19"/>
          <p:cNvSpPr txBox="1"/>
          <p:nvPr/>
        </p:nvSpPr>
        <p:spPr>
          <a:xfrm>
            <a:off x="2289125" y="1448250"/>
            <a:ext cx="1246500" cy="11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 cup of </a:t>
            </a:r>
            <a:r>
              <a:rPr b="1" lang="en"/>
              <a:t>warm water </a:t>
            </a:r>
            <a:r>
              <a:rPr lang="en"/>
              <a:t>+ A cup of </a:t>
            </a:r>
            <a:r>
              <a:rPr b="1" lang="en"/>
              <a:t>cold water</a:t>
            </a:r>
            <a:endParaRPr b="1"/>
          </a:p>
        </p:txBody>
      </p:sp>
      <p:pic>
        <p:nvPicPr>
          <p:cNvPr id="107" name="Google Shape;107;p19"/>
          <p:cNvPicPr preferRelativeResize="0"/>
          <p:nvPr/>
        </p:nvPicPr>
        <p:blipFill>
          <a:blip r:embed="rId7">
            <a:alphaModFix/>
          </a:blip>
          <a:stretch>
            <a:fillRect/>
          </a:stretch>
        </p:blipFill>
        <p:spPr>
          <a:xfrm>
            <a:off x="5475125" y="2937823"/>
            <a:ext cx="2866826" cy="1910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0"/>
          <p:cNvPicPr preferRelativeResize="0"/>
          <p:nvPr/>
        </p:nvPicPr>
        <p:blipFill rotWithShape="1">
          <a:blip r:embed="rId3">
            <a:alphaModFix/>
          </a:blip>
          <a:srcRect b="0" l="0" r="50114" t="0"/>
          <a:stretch/>
        </p:blipFill>
        <p:spPr>
          <a:xfrm>
            <a:off x="731700" y="1978075"/>
            <a:ext cx="1940124" cy="2347374"/>
          </a:xfrm>
          <a:prstGeom prst="rect">
            <a:avLst/>
          </a:prstGeom>
          <a:noFill/>
          <a:ln>
            <a:noFill/>
          </a:ln>
        </p:spPr>
      </p:pic>
      <p:cxnSp>
        <p:nvCxnSpPr>
          <p:cNvPr id="113" name="Google Shape;113;p20"/>
          <p:cNvCxnSpPr/>
          <p:nvPr/>
        </p:nvCxnSpPr>
        <p:spPr>
          <a:xfrm flipH="1">
            <a:off x="2829725" y="1464075"/>
            <a:ext cx="333600" cy="930300"/>
          </a:xfrm>
          <a:prstGeom prst="straightConnector1">
            <a:avLst/>
          </a:prstGeom>
          <a:noFill/>
          <a:ln cap="flat" cmpd="sng" w="9525">
            <a:solidFill>
              <a:schemeClr val="dk2"/>
            </a:solidFill>
            <a:prstDash val="solid"/>
            <a:round/>
            <a:headEnd len="med" w="med" type="none"/>
            <a:tailEnd len="med" w="med" type="triangle"/>
          </a:ln>
        </p:spPr>
      </p:cxnSp>
      <p:sp>
        <p:nvSpPr>
          <p:cNvPr id="114" name="Google Shape;114;p20"/>
          <p:cNvSpPr txBox="1"/>
          <p:nvPr/>
        </p:nvSpPr>
        <p:spPr>
          <a:xfrm>
            <a:off x="1899425" y="428425"/>
            <a:ext cx="2984400" cy="9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T</a:t>
            </a:r>
            <a:r>
              <a:rPr lang="en" sz="1900"/>
              <a:t>he water molecules in cold water move slowly and have a high density</a:t>
            </a:r>
            <a:endParaRPr sz="1900"/>
          </a:p>
        </p:txBody>
      </p:sp>
      <p:pic>
        <p:nvPicPr>
          <p:cNvPr id="115" name="Google Shape;115;p20"/>
          <p:cNvPicPr preferRelativeResize="0"/>
          <p:nvPr/>
        </p:nvPicPr>
        <p:blipFill rotWithShape="1">
          <a:blip r:embed="rId3">
            <a:alphaModFix/>
          </a:blip>
          <a:srcRect b="0" l="50117" r="0" t="0"/>
          <a:stretch/>
        </p:blipFill>
        <p:spPr>
          <a:xfrm>
            <a:off x="6319775" y="1978075"/>
            <a:ext cx="1940124" cy="2347374"/>
          </a:xfrm>
          <a:prstGeom prst="rect">
            <a:avLst/>
          </a:prstGeom>
          <a:noFill/>
          <a:ln>
            <a:noFill/>
          </a:ln>
        </p:spPr>
      </p:pic>
      <p:cxnSp>
        <p:nvCxnSpPr>
          <p:cNvPr id="116" name="Google Shape;116;p20"/>
          <p:cNvCxnSpPr/>
          <p:nvPr/>
        </p:nvCxnSpPr>
        <p:spPr>
          <a:xfrm flipH="1" rot="10800000">
            <a:off x="5585800" y="2394363"/>
            <a:ext cx="649500" cy="737100"/>
          </a:xfrm>
          <a:prstGeom prst="straightConnector1">
            <a:avLst/>
          </a:prstGeom>
          <a:noFill/>
          <a:ln cap="flat" cmpd="sng" w="9525">
            <a:solidFill>
              <a:schemeClr val="dk2"/>
            </a:solidFill>
            <a:prstDash val="solid"/>
            <a:round/>
            <a:headEnd len="med" w="med" type="none"/>
            <a:tailEnd len="med" w="med" type="triangle"/>
          </a:ln>
        </p:spPr>
      </p:cxnSp>
      <p:sp>
        <p:nvSpPr>
          <p:cNvPr id="117" name="Google Shape;117;p20"/>
          <p:cNvSpPr txBox="1"/>
          <p:nvPr/>
        </p:nvSpPr>
        <p:spPr>
          <a:xfrm>
            <a:off x="3065100" y="3026150"/>
            <a:ext cx="2861400" cy="10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The water molecules in hot water move quickly and have a low density (the volume of an object expands when heated, and the density becomes smaller)</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1"/>
          <p:cNvPicPr preferRelativeResize="0"/>
          <p:nvPr/>
        </p:nvPicPr>
        <p:blipFill rotWithShape="1">
          <a:blip r:embed="rId3">
            <a:alphaModFix/>
          </a:blip>
          <a:srcRect b="5772" l="16779" r="16155" t="8969"/>
          <a:stretch/>
        </p:blipFill>
        <p:spPr>
          <a:xfrm>
            <a:off x="582825" y="586325"/>
            <a:ext cx="1720350" cy="4125325"/>
          </a:xfrm>
          <a:prstGeom prst="rect">
            <a:avLst/>
          </a:prstGeom>
          <a:noFill/>
          <a:ln>
            <a:noFill/>
          </a:ln>
        </p:spPr>
      </p:pic>
      <p:cxnSp>
        <p:nvCxnSpPr>
          <p:cNvPr id="123" name="Google Shape;123;p21"/>
          <p:cNvCxnSpPr/>
          <p:nvPr/>
        </p:nvCxnSpPr>
        <p:spPr>
          <a:xfrm flipH="1">
            <a:off x="1987050" y="1850250"/>
            <a:ext cx="667200" cy="17700"/>
          </a:xfrm>
          <a:prstGeom prst="straightConnector1">
            <a:avLst/>
          </a:prstGeom>
          <a:noFill/>
          <a:ln cap="flat" cmpd="sng" w="9525">
            <a:solidFill>
              <a:schemeClr val="dk2"/>
            </a:solidFill>
            <a:prstDash val="solid"/>
            <a:round/>
            <a:headEnd len="med" w="med" type="none"/>
            <a:tailEnd len="med" w="med" type="triangle"/>
          </a:ln>
        </p:spPr>
      </p:cxnSp>
      <p:cxnSp>
        <p:nvCxnSpPr>
          <p:cNvPr id="124" name="Google Shape;124;p21"/>
          <p:cNvCxnSpPr/>
          <p:nvPr/>
        </p:nvCxnSpPr>
        <p:spPr>
          <a:xfrm flipH="1">
            <a:off x="1987050" y="3723000"/>
            <a:ext cx="667200" cy="17700"/>
          </a:xfrm>
          <a:prstGeom prst="straightConnector1">
            <a:avLst/>
          </a:prstGeom>
          <a:noFill/>
          <a:ln cap="flat" cmpd="sng" w="9525">
            <a:solidFill>
              <a:schemeClr val="dk2"/>
            </a:solidFill>
            <a:prstDash val="solid"/>
            <a:round/>
            <a:headEnd len="med" w="med" type="none"/>
            <a:tailEnd len="med" w="med" type="triangle"/>
          </a:ln>
        </p:spPr>
      </p:cxnSp>
      <p:sp>
        <p:nvSpPr>
          <p:cNvPr id="125" name="Google Shape;125;p21"/>
          <p:cNvSpPr txBox="1"/>
          <p:nvPr/>
        </p:nvSpPr>
        <p:spPr>
          <a:xfrm>
            <a:off x="3905025" y="2438388"/>
            <a:ext cx="1720200" cy="4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High </a:t>
            </a:r>
            <a:r>
              <a:rPr lang="en" sz="1900"/>
              <a:t>density</a:t>
            </a:r>
            <a:endParaRPr sz="1900"/>
          </a:p>
        </p:txBody>
      </p:sp>
      <p:sp>
        <p:nvSpPr>
          <p:cNvPr id="126" name="Google Shape;126;p21"/>
          <p:cNvSpPr txBox="1"/>
          <p:nvPr/>
        </p:nvSpPr>
        <p:spPr>
          <a:xfrm>
            <a:off x="2654250" y="1648500"/>
            <a:ext cx="1720200" cy="4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Low density</a:t>
            </a:r>
            <a:endParaRPr sz="1900"/>
          </a:p>
        </p:txBody>
      </p:sp>
      <p:sp>
        <p:nvSpPr>
          <p:cNvPr id="127" name="Google Shape;127;p21"/>
          <p:cNvSpPr txBox="1"/>
          <p:nvPr/>
        </p:nvSpPr>
        <p:spPr>
          <a:xfrm>
            <a:off x="442375" y="182575"/>
            <a:ext cx="2422500" cy="4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Hot water on cold water</a:t>
            </a:r>
            <a:endParaRPr/>
          </a:p>
        </p:txBody>
      </p:sp>
      <p:sp>
        <p:nvSpPr>
          <p:cNvPr id="128" name="Google Shape;128;p21"/>
          <p:cNvSpPr txBox="1"/>
          <p:nvPr/>
        </p:nvSpPr>
        <p:spPr>
          <a:xfrm>
            <a:off x="5269575" y="182575"/>
            <a:ext cx="2247000" cy="4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Cold water on hot water</a:t>
            </a:r>
            <a:endParaRPr/>
          </a:p>
        </p:txBody>
      </p:sp>
      <p:pic>
        <p:nvPicPr>
          <p:cNvPr id="129" name="Google Shape;129;p21"/>
          <p:cNvPicPr preferRelativeResize="0"/>
          <p:nvPr/>
        </p:nvPicPr>
        <p:blipFill rotWithShape="1">
          <a:blip r:embed="rId4">
            <a:alphaModFix/>
          </a:blip>
          <a:srcRect b="0" l="13400" r="-13400" t="0"/>
          <a:stretch/>
        </p:blipFill>
        <p:spPr>
          <a:xfrm>
            <a:off x="5551075" y="715138"/>
            <a:ext cx="1965500" cy="3867701"/>
          </a:xfrm>
          <a:prstGeom prst="rect">
            <a:avLst/>
          </a:prstGeom>
          <a:noFill/>
          <a:ln>
            <a:noFill/>
          </a:ln>
        </p:spPr>
      </p:pic>
      <p:cxnSp>
        <p:nvCxnSpPr>
          <p:cNvPr id="130" name="Google Shape;130;p21"/>
          <p:cNvCxnSpPr/>
          <p:nvPr/>
        </p:nvCxnSpPr>
        <p:spPr>
          <a:xfrm>
            <a:off x="5392800" y="1964400"/>
            <a:ext cx="0" cy="1369200"/>
          </a:xfrm>
          <a:prstGeom prst="straightConnector1">
            <a:avLst/>
          </a:prstGeom>
          <a:noFill/>
          <a:ln cap="flat" cmpd="sng" w="9525">
            <a:solidFill>
              <a:schemeClr val="dk2"/>
            </a:solidFill>
            <a:prstDash val="solid"/>
            <a:round/>
            <a:headEnd len="med" w="med" type="none"/>
            <a:tailEnd len="med" w="med" type="triangle"/>
          </a:ln>
        </p:spPr>
      </p:cxnSp>
      <p:sp>
        <p:nvSpPr>
          <p:cNvPr id="131" name="Google Shape;131;p21"/>
          <p:cNvSpPr txBox="1"/>
          <p:nvPr/>
        </p:nvSpPr>
        <p:spPr>
          <a:xfrm>
            <a:off x="2806650" y="3673650"/>
            <a:ext cx="1720200" cy="4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High density</a:t>
            </a:r>
            <a:endParaRPr sz="1900"/>
          </a:p>
        </p:txBody>
      </p:sp>
      <p:sp>
        <p:nvSpPr>
          <p:cNvPr id="132" name="Google Shape;132;p21"/>
          <p:cNvSpPr txBox="1"/>
          <p:nvPr/>
        </p:nvSpPr>
        <p:spPr>
          <a:xfrm>
            <a:off x="7516575" y="2361138"/>
            <a:ext cx="1720200" cy="4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low</a:t>
            </a:r>
            <a:r>
              <a:rPr lang="en" sz="1900"/>
              <a:t> density</a:t>
            </a:r>
            <a:endParaRPr sz="1900"/>
          </a:p>
        </p:txBody>
      </p:sp>
      <p:cxnSp>
        <p:nvCxnSpPr>
          <p:cNvPr id="133" name="Google Shape;133;p21"/>
          <p:cNvCxnSpPr/>
          <p:nvPr/>
        </p:nvCxnSpPr>
        <p:spPr>
          <a:xfrm rot="10800000">
            <a:off x="7411700" y="2025850"/>
            <a:ext cx="17400" cy="1334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