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206a517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206a517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206a517d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206a517d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2185fd98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92185fd98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206a517d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9206a517d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9216e495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9216e495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2185fd98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2185fd98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206a517d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206a517d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206a517d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206a517d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206a517d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206a517d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92185fd98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92185fd98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206a517d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206a517d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206a517d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206a517d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drive.google.com/file/d/17p_Cmbi7xw7aV03L5rj5OSGYC8j-qsWo/view"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youtube.com/watch?v=ZPtcSXk2ef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drive.google.com/file/d/1UjDe3hybPDRxdbO2tRJ6DhKINFQK_1ej/view"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drive.google.com/file/d/1tYhuZ6p2hPDXSNjsof7KldiEpqLKxHWk/view"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to the Physics Phun Club!!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9" name="Shape 109"/>
        <p:cNvGrpSpPr/>
        <p:nvPr/>
      </p:nvGrpSpPr>
      <p:grpSpPr>
        <a:xfrm>
          <a:off x="0" y="0"/>
          <a:ext cx="0" cy="0"/>
          <a:chOff x="0" y="0"/>
          <a:chExt cx="0" cy="0"/>
        </a:xfrm>
      </p:grpSpPr>
      <p:pic>
        <p:nvPicPr>
          <p:cNvPr id="110" name="Google Shape;110;p22" title="816BB0CE-DDB4-46FB-B194-58B25C0BEF53.mp4">
            <a:hlinkClick r:id="rId3"/>
          </p:cNvPr>
          <p:cNvPicPr preferRelativeResize="0"/>
          <p:nvPr/>
        </p:nvPicPr>
        <p:blipFill>
          <a:blip r:embed="rId4">
            <a:alphaModFix/>
          </a:blip>
          <a:stretch>
            <a:fillRect/>
          </a:stretch>
        </p:blipFill>
        <p:spPr>
          <a:xfrm>
            <a:off x="1253413" y="82813"/>
            <a:ext cx="6637176" cy="497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nvSpPr>
        <p:spPr>
          <a:xfrm>
            <a:off x="1270975" y="2032950"/>
            <a:ext cx="6782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solidFill>
                  <a:schemeClr val="hlink"/>
                </a:solidFill>
                <a:hlinkClick r:id="rId3"/>
              </a:rPr>
              <a:t>https://www.youtube.com/watch?v=ZPtcSXk2efU</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700"/>
              <a:t>Thanks!</a:t>
            </a:r>
            <a:endParaRPr sz="5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16510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300"/>
              <a:t>Chemical Reactions</a:t>
            </a:r>
            <a:r>
              <a:rPr lang="en" sz="1500"/>
              <a:t>  </a:t>
            </a:r>
            <a:r>
              <a:rPr lang="en" sz="1800"/>
              <a:t>in physics…</a:t>
            </a:r>
            <a:endParaRPr sz="1800"/>
          </a:p>
        </p:txBody>
      </p:sp>
      <p:sp>
        <p:nvSpPr>
          <p:cNvPr id="60" name="Google Shape;60;p14"/>
          <p:cNvSpPr txBox="1"/>
          <p:nvPr/>
        </p:nvSpPr>
        <p:spPr>
          <a:xfrm>
            <a:off x="2330850" y="2571750"/>
            <a:ext cx="4482300" cy="5805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Some interesting phenomena?</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22600" y="152400"/>
            <a:ext cx="4838700" cy="4838700"/>
          </a:xfrm>
          <a:prstGeom prst="rect">
            <a:avLst/>
          </a:prstGeom>
          <a:noFill/>
          <a:ln>
            <a:noFill/>
          </a:ln>
        </p:spPr>
      </p:pic>
      <p:sp>
        <p:nvSpPr>
          <p:cNvPr id="66" name="Google Shape;66;p15"/>
          <p:cNvSpPr txBox="1"/>
          <p:nvPr/>
        </p:nvSpPr>
        <p:spPr>
          <a:xfrm>
            <a:off x="4346025" y="2478400"/>
            <a:ext cx="4183800" cy="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How does this thing works?</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362000" y="313650"/>
            <a:ext cx="2419350" cy="2419350"/>
          </a:xfrm>
          <a:prstGeom prst="rect">
            <a:avLst/>
          </a:prstGeom>
          <a:noFill/>
          <a:ln>
            <a:noFill/>
          </a:ln>
        </p:spPr>
      </p:pic>
      <p:pic>
        <p:nvPicPr>
          <p:cNvPr id="72" name="Google Shape;72;p16"/>
          <p:cNvPicPr preferRelativeResize="0"/>
          <p:nvPr/>
        </p:nvPicPr>
        <p:blipFill>
          <a:blip r:embed="rId4">
            <a:alphaModFix/>
          </a:blip>
          <a:stretch>
            <a:fillRect/>
          </a:stretch>
        </p:blipFill>
        <p:spPr>
          <a:xfrm>
            <a:off x="5110450" y="448000"/>
            <a:ext cx="3438397" cy="2285000"/>
          </a:xfrm>
          <a:prstGeom prst="rect">
            <a:avLst/>
          </a:prstGeom>
          <a:noFill/>
          <a:ln>
            <a:noFill/>
          </a:ln>
        </p:spPr>
      </p:pic>
      <p:sp>
        <p:nvSpPr>
          <p:cNvPr id="73" name="Google Shape;73;p16"/>
          <p:cNvSpPr txBox="1"/>
          <p:nvPr/>
        </p:nvSpPr>
        <p:spPr>
          <a:xfrm>
            <a:off x="6275400" y="2733000"/>
            <a:ext cx="14835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Baking Soda</a:t>
            </a:r>
            <a:endParaRPr sz="1800"/>
          </a:p>
        </p:txBody>
      </p:sp>
      <p:pic>
        <p:nvPicPr>
          <p:cNvPr id="74" name="Google Shape;74;p16"/>
          <p:cNvPicPr preferRelativeResize="0"/>
          <p:nvPr/>
        </p:nvPicPr>
        <p:blipFill>
          <a:blip r:embed="rId5">
            <a:alphaModFix/>
          </a:blip>
          <a:stretch>
            <a:fillRect/>
          </a:stretch>
        </p:blipFill>
        <p:spPr>
          <a:xfrm>
            <a:off x="2466300" y="1905900"/>
            <a:ext cx="2105700" cy="2105700"/>
          </a:xfrm>
          <a:prstGeom prst="rect">
            <a:avLst/>
          </a:prstGeom>
          <a:noFill/>
          <a:ln>
            <a:noFill/>
          </a:ln>
        </p:spPr>
      </p:pic>
      <p:pic>
        <p:nvPicPr>
          <p:cNvPr id="75" name="Google Shape;75;p16"/>
          <p:cNvPicPr preferRelativeResize="0"/>
          <p:nvPr/>
        </p:nvPicPr>
        <p:blipFill rotWithShape="1">
          <a:blip r:embed="rId6">
            <a:alphaModFix/>
          </a:blip>
          <a:srcRect b="3830" l="3060" r="-3060" t="-3830"/>
          <a:stretch/>
        </p:blipFill>
        <p:spPr>
          <a:xfrm>
            <a:off x="518825" y="2292875"/>
            <a:ext cx="2105700" cy="210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978550" y="152400"/>
            <a:ext cx="4838700"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4" name="Shape 84"/>
        <p:cNvGrpSpPr/>
        <p:nvPr/>
      </p:nvGrpSpPr>
      <p:grpSpPr>
        <a:xfrm>
          <a:off x="0" y="0"/>
          <a:ext cx="0" cy="0"/>
          <a:chOff x="0" y="0"/>
          <a:chExt cx="0" cy="0"/>
        </a:xfrm>
      </p:grpSpPr>
      <p:pic>
        <p:nvPicPr>
          <p:cNvPr id="85" name="Google Shape;85;p18" title="🐽 2023-10-10 22.33.49.mp4">
            <a:hlinkClick r:id="rId3"/>
          </p:cNvPr>
          <p:cNvPicPr preferRelativeResize="0"/>
          <p:nvPr/>
        </p:nvPicPr>
        <p:blipFill>
          <a:blip r:embed="rId4">
            <a:alphaModFix/>
          </a:blip>
          <a:stretch>
            <a:fillRect/>
          </a:stretch>
        </p:blipFill>
        <p:spPr>
          <a:xfrm>
            <a:off x="1393763" y="36513"/>
            <a:ext cx="6356471" cy="507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9" name="Shape 89"/>
        <p:cNvGrpSpPr/>
        <p:nvPr/>
      </p:nvGrpSpPr>
      <p:grpSpPr>
        <a:xfrm>
          <a:off x="0" y="0"/>
          <a:ext cx="0" cy="0"/>
          <a:chOff x="0" y="0"/>
          <a:chExt cx="0" cy="0"/>
        </a:xfrm>
      </p:grpSpPr>
      <p:pic>
        <p:nvPicPr>
          <p:cNvPr id="90" name="Google Shape;90;p19" title="🐽 2023-10-10 00.10.43.mp4">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460900" y="245025"/>
            <a:ext cx="4203700" cy="2101850"/>
          </a:xfrm>
          <a:prstGeom prst="rect">
            <a:avLst/>
          </a:prstGeom>
          <a:noFill/>
          <a:ln>
            <a:noFill/>
          </a:ln>
        </p:spPr>
      </p:pic>
      <p:pic>
        <p:nvPicPr>
          <p:cNvPr id="96" name="Google Shape;96;p20"/>
          <p:cNvPicPr preferRelativeResize="0"/>
          <p:nvPr/>
        </p:nvPicPr>
        <p:blipFill>
          <a:blip r:embed="rId4">
            <a:alphaModFix/>
          </a:blip>
          <a:stretch>
            <a:fillRect/>
          </a:stretch>
        </p:blipFill>
        <p:spPr>
          <a:xfrm>
            <a:off x="5906104" y="441850"/>
            <a:ext cx="2416175" cy="2803000"/>
          </a:xfrm>
          <a:prstGeom prst="rect">
            <a:avLst/>
          </a:prstGeom>
          <a:noFill/>
          <a:ln>
            <a:noFill/>
          </a:ln>
        </p:spPr>
      </p:pic>
      <p:pic>
        <p:nvPicPr>
          <p:cNvPr id="97" name="Google Shape;97;p20"/>
          <p:cNvPicPr preferRelativeResize="0"/>
          <p:nvPr/>
        </p:nvPicPr>
        <p:blipFill>
          <a:blip r:embed="rId5">
            <a:alphaModFix/>
          </a:blip>
          <a:stretch>
            <a:fillRect/>
          </a:stretch>
        </p:blipFill>
        <p:spPr>
          <a:xfrm>
            <a:off x="3068475" y="2761538"/>
            <a:ext cx="2512758" cy="1540925"/>
          </a:xfrm>
          <a:prstGeom prst="rect">
            <a:avLst/>
          </a:prstGeom>
          <a:noFill/>
          <a:ln>
            <a:noFill/>
          </a:ln>
        </p:spPr>
      </p:pic>
      <p:pic>
        <p:nvPicPr>
          <p:cNvPr id="98" name="Google Shape;98;p20"/>
          <p:cNvPicPr preferRelativeResize="0"/>
          <p:nvPr/>
        </p:nvPicPr>
        <p:blipFill>
          <a:blip r:embed="rId6">
            <a:alphaModFix/>
          </a:blip>
          <a:stretch>
            <a:fillRect/>
          </a:stretch>
        </p:blipFill>
        <p:spPr>
          <a:xfrm>
            <a:off x="460900" y="2704575"/>
            <a:ext cx="24003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2" name="Shape 102"/>
        <p:cNvGrpSpPr/>
        <p:nvPr/>
      </p:nvGrpSpPr>
      <p:grpSpPr>
        <a:xfrm>
          <a:off x="0" y="0"/>
          <a:ext cx="0" cy="0"/>
          <a:chOff x="0" y="0"/>
          <a:chExt cx="0" cy="0"/>
        </a:xfrm>
      </p:grpSpPr>
      <p:sp>
        <p:nvSpPr>
          <p:cNvPr id="103" name="Google Shape;103;p21"/>
          <p:cNvSpPr txBox="1"/>
          <p:nvPr/>
        </p:nvSpPr>
        <p:spPr>
          <a:xfrm>
            <a:off x="3146525" y="242100"/>
            <a:ext cx="3000000" cy="465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t>The movement of </a:t>
            </a:r>
            <a:r>
              <a:rPr lang="en" sz="1700"/>
              <a:t>the </a:t>
            </a:r>
            <a:r>
              <a:rPr lang="en" sz="1700"/>
              <a:t>smoke is driven by the air. Normally. The rising hot air w</a:t>
            </a:r>
            <a:r>
              <a:rPr lang="en" sz="1700"/>
              <a:t>ould</a:t>
            </a:r>
            <a:r>
              <a:rPr lang="en" sz="1700"/>
              <a:t> bring the smoke upward.</a:t>
            </a:r>
            <a:endParaRPr sz="1700"/>
          </a:p>
          <a:p>
            <a:pPr indent="0" lvl="0" marL="0" rtl="0" algn="ctr">
              <a:lnSpc>
                <a:spcPct val="115000"/>
              </a:lnSpc>
              <a:spcBef>
                <a:spcPts val="0"/>
              </a:spcBef>
              <a:spcAft>
                <a:spcPts val="0"/>
              </a:spcAft>
              <a:buNone/>
            </a:pPr>
            <a:r>
              <a:rPr lang="en" sz="1700"/>
              <a:t>******</a:t>
            </a:r>
            <a:endParaRPr sz="1700"/>
          </a:p>
          <a:p>
            <a:pPr indent="0" lvl="0" marL="0" rtl="0" algn="l">
              <a:lnSpc>
                <a:spcPct val="115000"/>
              </a:lnSpc>
              <a:spcBef>
                <a:spcPts val="0"/>
              </a:spcBef>
              <a:spcAft>
                <a:spcPts val="0"/>
              </a:spcAft>
              <a:buNone/>
            </a:pPr>
            <a:r>
              <a:rPr lang="en" sz="1700"/>
              <a:t>The space inside the paper tube is relatively small and there is not enough hot air to bring everything up. The density of incompletely burned smoke particles is greater than that of air, so the incompletely burned smoke will float downward.</a:t>
            </a:r>
            <a:endParaRPr sz="1700"/>
          </a:p>
        </p:txBody>
      </p:sp>
      <p:pic>
        <p:nvPicPr>
          <p:cNvPr id="104" name="Google Shape;104;p21"/>
          <p:cNvPicPr preferRelativeResize="0"/>
          <p:nvPr/>
        </p:nvPicPr>
        <p:blipFill>
          <a:blip r:embed="rId3">
            <a:alphaModFix/>
          </a:blip>
          <a:stretch>
            <a:fillRect/>
          </a:stretch>
        </p:blipFill>
        <p:spPr>
          <a:xfrm>
            <a:off x="6299725" y="1408048"/>
            <a:ext cx="2557176" cy="3436825"/>
          </a:xfrm>
          <a:prstGeom prst="rect">
            <a:avLst/>
          </a:prstGeom>
          <a:noFill/>
          <a:ln>
            <a:noFill/>
          </a:ln>
        </p:spPr>
      </p:pic>
      <p:pic>
        <p:nvPicPr>
          <p:cNvPr id="105" name="Google Shape;105;p21"/>
          <p:cNvPicPr preferRelativeResize="0"/>
          <p:nvPr/>
        </p:nvPicPr>
        <p:blipFill>
          <a:blip r:embed="rId4">
            <a:alphaModFix/>
          </a:blip>
          <a:stretch>
            <a:fillRect/>
          </a:stretch>
        </p:blipFill>
        <p:spPr>
          <a:xfrm>
            <a:off x="283100" y="245025"/>
            <a:ext cx="2710226" cy="3570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