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5"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3" r:id="rId18"/>
    <p:sldId id="272"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Avenir Next Regular"/>
          <a:ea typeface="Avenir Next Regular"/>
          <a:cs typeface="Avenir Next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Avenir Next Demi Bold"/>
          <a:ea typeface="Avenir Next Demi Bold"/>
          <a:cs typeface="Avenir Next Demi 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Avenir Next Demi Bold"/>
          <a:ea typeface="Avenir Next Demi Bold"/>
          <a:cs typeface="Avenir Next Demi 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Avenir Next Demi Bold"/>
          <a:ea typeface="Avenir Next Demi Bold"/>
          <a:cs typeface="Avenir Next Demi 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53" d="100"/>
          <a:sy n="53" d="100"/>
        </p:scale>
        <p:origin x="133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70696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51857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
    <p:spTree>
      <p:nvGrpSpPr>
        <p:cNvPr id="1" name=""/>
        <p:cNvGrpSpPr/>
        <p:nvPr/>
      </p:nvGrpSpPr>
      <p:grpSpPr>
        <a:xfrm>
          <a:off x="0" y="0"/>
          <a:ext cx="0" cy="0"/>
          <a:chOff x="0" y="0"/>
          <a:chExt cx="0" cy="0"/>
        </a:xfrm>
      </p:grpSpPr>
      <p:sp>
        <p:nvSpPr>
          <p:cNvPr id="11" name="作者和日期"/>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784225">
              <a:lnSpc>
                <a:spcPct val="100000"/>
              </a:lnSpc>
              <a:spcBef>
                <a:spcPts val="0"/>
              </a:spcBef>
              <a:buSzTx/>
              <a:buNone/>
              <a:defRPr sz="2850" spc="-28">
                <a:latin typeface="Avenir Next Medium"/>
                <a:ea typeface="Avenir Next Medium"/>
                <a:cs typeface="Avenir Next Medium"/>
                <a:sym typeface="Avenir Next Medium"/>
              </a:defRPr>
            </a:lvl1pPr>
          </a:lstStyle>
          <a:p>
            <a:r>
              <a:t>作者和日期</a:t>
            </a:r>
          </a:p>
        </p:txBody>
      </p:sp>
      <p:sp>
        <p:nvSpPr>
          <p:cNvPr id="12" name="演示文稿标题"/>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演示文稿标题</a:t>
            </a:r>
          </a:p>
        </p:txBody>
      </p:sp>
      <p:sp>
        <p:nvSpPr>
          <p:cNvPr id="13" name="正文级别 1…"/>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Avenir Next Demi Bold"/>
                <a:ea typeface="Avenir Next Demi Bold"/>
                <a:cs typeface="Avenir Next Demi Bold"/>
                <a:sym typeface="Avenir Next Demi Bold"/>
              </a:defRPr>
            </a:lvl1pPr>
            <a:lvl2pPr marL="0" indent="457200" algn="ctr" defTabSz="825500">
              <a:lnSpc>
                <a:spcPct val="100000"/>
              </a:lnSpc>
              <a:spcBef>
                <a:spcPts val="0"/>
              </a:spcBef>
              <a:buSzTx/>
              <a:buNone/>
              <a:defRPr sz="6000" spc="-59">
                <a:latin typeface="Avenir Next Demi Bold"/>
                <a:ea typeface="Avenir Next Demi Bold"/>
                <a:cs typeface="Avenir Next Demi Bold"/>
                <a:sym typeface="Avenir Next Demi Bold"/>
              </a:defRPr>
            </a:lvl2pPr>
            <a:lvl3pPr marL="0" indent="914400" algn="ctr" defTabSz="825500">
              <a:lnSpc>
                <a:spcPct val="100000"/>
              </a:lnSpc>
              <a:spcBef>
                <a:spcPts val="0"/>
              </a:spcBef>
              <a:buSzTx/>
              <a:buNone/>
              <a:defRPr sz="6000" spc="-59">
                <a:latin typeface="Avenir Next Demi Bold"/>
                <a:ea typeface="Avenir Next Demi Bold"/>
                <a:cs typeface="Avenir Next Demi Bold"/>
                <a:sym typeface="Avenir Next Demi Bold"/>
              </a:defRPr>
            </a:lvl3pPr>
            <a:lvl4pPr marL="0" indent="1371600" algn="ctr" defTabSz="825500">
              <a:lnSpc>
                <a:spcPct val="100000"/>
              </a:lnSpc>
              <a:spcBef>
                <a:spcPts val="0"/>
              </a:spcBef>
              <a:buSzTx/>
              <a:buNone/>
              <a:defRPr sz="6000" spc="-59">
                <a:latin typeface="Avenir Next Demi Bold"/>
                <a:ea typeface="Avenir Next Demi Bold"/>
                <a:cs typeface="Avenir Next Demi Bold"/>
                <a:sym typeface="Avenir Next Demi Bold"/>
              </a:defRPr>
            </a:lvl4pPr>
            <a:lvl5pPr marL="0" indent="1828800" algn="ctr" defTabSz="825500">
              <a:lnSpc>
                <a:spcPct val="100000"/>
              </a:lnSpc>
              <a:spcBef>
                <a:spcPts val="0"/>
              </a:spcBef>
              <a:buSzTx/>
              <a:buNone/>
              <a:defRPr sz="6000" spc="-59">
                <a:latin typeface="Avenir Next Demi Bold"/>
                <a:ea typeface="Avenir Next Demi Bold"/>
                <a:cs typeface="Avenir Next Demi Bold"/>
                <a:sym typeface="Avenir Next Demi Bold"/>
              </a:defRPr>
            </a:lvl5pPr>
          </a:lstStyle>
          <a:p>
            <a:r>
              <a:t>演示文稿副标题</a:t>
            </a:r>
          </a:p>
          <a:p>
            <a:pPr lvl="1"/>
            <a:endParaRPr/>
          </a:p>
          <a:p>
            <a:pPr lvl="2"/>
            <a:endParaRPr/>
          </a:p>
          <a:p>
            <a:pPr lvl="3"/>
            <a:endParaRPr/>
          </a:p>
          <a:p>
            <a:pPr lvl="4"/>
            <a:endParaRPr/>
          </a:p>
        </p:txBody>
      </p:sp>
      <p:sp>
        <p:nvSpPr>
          <p:cNvPr id="14"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说明">
    <p:spTree>
      <p:nvGrpSpPr>
        <p:cNvPr id="1" name=""/>
        <p:cNvGrpSpPr/>
        <p:nvPr/>
      </p:nvGrpSpPr>
      <p:grpSpPr>
        <a:xfrm>
          <a:off x="0" y="0"/>
          <a:ext cx="0" cy="0"/>
          <a:chOff x="0" y="0"/>
          <a:chExt cx="0" cy="0"/>
        </a:xfrm>
      </p:grpSpPr>
      <p:sp>
        <p:nvSpPr>
          <p:cNvPr id="98" name="正文级别 1…"/>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说明</a:t>
            </a:r>
          </a:p>
          <a:p>
            <a:pPr lvl="1"/>
            <a:endParaRPr/>
          </a:p>
          <a:p>
            <a:pPr lvl="2"/>
            <a:endParaRPr/>
          </a:p>
          <a:p>
            <a:pPr lvl="3"/>
            <a:endParaRPr/>
          </a:p>
          <a:p>
            <a:pPr lvl="4"/>
            <a:endParaRPr/>
          </a:p>
        </p:txBody>
      </p:sp>
      <p:sp>
        <p:nvSpPr>
          <p:cNvPr id="9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显著事实">
    <p:spTree>
      <p:nvGrpSpPr>
        <p:cNvPr id="1" name=""/>
        <p:cNvGrpSpPr/>
        <p:nvPr/>
      </p:nvGrpSpPr>
      <p:grpSpPr>
        <a:xfrm>
          <a:off x="0" y="0"/>
          <a:ext cx="0" cy="0"/>
          <a:chOff x="0" y="0"/>
          <a:chExt cx="0" cy="0"/>
        </a:xfrm>
      </p:grpSpPr>
      <p:sp>
        <p:nvSpPr>
          <p:cNvPr id="106" name="事实信息"/>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784225">
              <a:lnSpc>
                <a:spcPct val="100000"/>
              </a:lnSpc>
              <a:spcBef>
                <a:spcPts val="0"/>
              </a:spcBef>
              <a:buSzTx/>
              <a:buNone/>
              <a:defRPr sz="4180" spc="-41">
                <a:latin typeface="Avenir Next Demi Bold"/>
                <a:ea typeface="Avenir Next Demi Bold"/>
                <a:cs typeface="Avenir Next Demi Bold"/>
                <a:sym typeface="Avenir Next Demi Bold"/>
              </a:defRPr>
            </a:lvl1pPr>
          </a:lstStyle>
          <a:p>
            <a:r>
              <a:t>事实信息</a:t>
            </a:r>
          </a:p>
        </p:txBody>
      </p:sp>
      <p:sp>
        <p:nvSpPr>
          <p:cNvPr id="107" name="正文级别 1…"/>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15" name="属性"/>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784225">
              <a:lnSpc>
                <a:spcPct val="100000"/>
              </a:lnSpc>
              <a:spcBef>
                <a:spcPts val="0"/>
              </a:spcBef>
              <a:buSzTx/>
              <a:buNone/>
              <a:defRPr sz="4180" spc="-41">
                <a:latin typeface="Avenir Next Demi Bold"/>
                <a:ea typeface="Avenir Next Demi Bold"/>
                <a:cs typeface="Avenir Next Demi Bold"/>
                <a:sym typeface="Avenir Next Demi Bold"/>
              </a:defRPr>
            </a:lvl1pPr>
          </a:lstStyle>
          <a:p>
            <a:r>
              <a:t>属性</a:t>
            </a:r>
          </a:p>
        </p:txBody>
      </p:sp>
      <p:sp>
        <p:nvSpPr>
          <p:cNvPr id="116" name="正文级别 1…"/>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“著名引文”</a:t>
            </a:r>
          </a:p>
          <a:p>
            <a:pPr lvl="1"/>
            <a:endParaRPr/>
          </a:p>
          <a:p>
            <a:pPr lvl="2"/>
            <a:endParaRPr/>
          </a:p>
          <a:p>
            <a:pPr lvl="3"/>
            <a:endParaRPr/>
          </a:p>
          <a:p>
            <a:pPr lvl="4"/>
            <a:endParaRPr/>
          </a:p>
        </p:txBody>
      </p:sp>
      <p:sp>
        <p:nvSpPr>
          <p:cNvPr id="117"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124" name="日落时天空映衬下的大海 2"/>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日落时天空映衬下的大海 1"/>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日落时的海滩和大海"/>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日落时的海滩和大海"/>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日落时的海滩和大海"/>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演示文稿标题"/>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演示文稿标题</a:t>
            </a:r>
          </a:p>
        </p:txBody>
      </p:sp>
      <p:sp>
        <p:nvSpPr>
          <p:cNvPr id="23" name="正文级别 1…"/>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Avenir Next Demi Bold"/>
                <a:ea typeface="Avenir Next Demi Bold"/>
                <a:cs typeface="Avenir Next Demi Bold"/>
                <a:sym typeface="Avenir Next Demi Bold"/>
              </a:defRPr>
            </a:lvl1pPr>
            <a:lvl2pPr marL="0" indent="457200" algn="ctr" defTabSz="825500">
              <a:lnSpc>
                <a:spcPct val="100000"/>
              </a:lnSpc>
              <a:spcBef>
                <a:spcPts val="0"/>
              </a:spcBef>
              <a:buSzTx/>
              <a:buNone/>
              <a:defRPr sz="6000" spc="-59">
                <a:solidFill>
                  <a:srgbClr val="FFFFFF"/>
                </a:solidFill>
                <a:latin typeface="Avenir Next Demi Bold"/>
                <a:ea typeface="Avenir Next Demi Bold"/>
                <a:cs typeface="Avenir Next Demi Bold"/>
                <a:sym typeface="Avenir Next Demi Bold"/>
              </a:defRPr>
            </a:lvl2pPr>
            <a:lvl3pPr marL="0" indent="914400" algn="ctr" defTabSz="825500">
              <a:lnSpc>
                <a:spcPct val="100000"/>
              </a:lnSpc>
              <a:spcBef>
                <a:spcPts val="0"/>
              </a:spcBef>
              <a:buSzTx/>
              <a:buNone/>
              <a:defRPr sz="6000" spc="-59">
                <a:solidFill>
                  <a:srgbClr val="FFFFFF"/>
                </a:solidFill>
                <a:latin typeface="Avenir Next Demi Bold"/>
                <a:ea typeface="Avenir Next Demi Bold"/>
                <a:cs typeface="Avenir Next Demi Bold"/>
                <a:sym typeface="Avenir Next Demi Bold"/>
              </a:defRPr>
            </a:lvl3pPr>
            <a:lvl4pPr marL="0" indent="1371600" algn="ctr" defTabSz="825500">
              <a:lnSpc>
                <a:spcPct val="100000"/>
              </a:lnSpc>
              <a:spcBef>
                <a:spcPts val="0"/>
              </a:spcBef>
              <a:buSzTx/>
              <a:buNone/>
              <a:defRPr sz="6000" spc="-59">
                <a:solidFill>
                  <a:srgbClr val="FFFFFF"/>
                </a:solidFill>
                <a:latin typeface="Avenir Next Demi Bold"/>
                <a:ea typeface="Avenir Next Demi Bold"/>
                <a:cs typeface="Avenir Next Demi Bold"/>
                <a:sym typeface="Avenir Next Demi Bold"/>
              </a:defRPr>
            </a:lvl4pPr>
            <a:lvl5pPr marL="0" indent="1828800" algn="ctr" defTabSz="825500">
              <a:lnSpc>
                <a:spcPct val="100000"/>
              </a:lnSpc>
              <a:spcBef>
                <a:spcPts val="0"/>
              </a:spcBef>
              <a:buSzTx/>
              <a:buNone/>
              <a:defRPr sz="6000" spc="-59">
                <a:solidFill>
                  <a:srgbClr val="FFFFFF"/>
                </a:solidFill>
                <a:latin typeface="Avenir Next Demi Bold"/>
                <a:ea typeface="Avenir Next Demi Bold"/>
                <a:cs typeface="Avenir Next Demi Bold"/>
                <a:sym typeface="Avenir Next Demi Bold"/>
              </a:defRPr>
            </a:lvl5pPr>
          </a:lstStyle>
          <a:p>
            <a:r>
              <a:t>演示文稿副标题</a:t>
            </a:r>
          </a:p>
          <a:p>
            <a:pPr lvl="1"/>
            <a:endParaRPr/>
          </a:p>
          <a:p>
            <a:pPr lvl="2"/>
            <a:endParaRPr/>
          </a:p>
          <a:p>
            <a:pPr lvl="3"/>
            <a:endParaRPr/>
          </a:p>
          <a:p>
            <a:pPr lvl="4"/>
            <a:endParaRPr/>
          </a:p>
        </p:txBody>
      </p:sp>
      <p:sp>
        <p:nvSpPr>
          <p:cNvPr id="24" name="作者和日期"/>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784225">
              <a:lnSpc>
                <a:spcPct val="100000"/>
              </a:lnSpc>
              <a:spcBef>
                <a:spcPts val="0"/>
              </a:spcBef>
              <a:buSzTx/>
              <a:buNone/>
              <a:defRPr sz="2850" spc="-28">
                <a:solidFill>
                  <a:srgbClr val="FFFFFF"/>
                </a:solidFill>
                <a:latin typeface="Avenir Next Medium"/>
                <a:ea typeface="Avenir Next Medium"/>
                <a:cs typeface="Avenir Next Medium"/>
                <a:sym typeface="Avenir Next Medium"/>
              </a:defRPr>
            </a:lvl1pPr>
          </a:lstStyle>
          <a:p>
            <a:r>
              <a:t>作者和日期</a:t>
            </a:r>
          </a:p>
        </p:txBody>
      </p:sp>
      <p:sp>
        <p:nvSpPr>
          <p:cNvPr id="25" name="幻灯片编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幻灯片标题"/>
          <p:cNvSpPr txBox="1">
            <a:spLocks noGrp="1"/>
          </p:cNvSpPr>
          <p:nvPr>
            <p:ph type="title" hasCustomPrompt="1"/>
          </p:nvPr>
        </p:nvSpPr>
        <p:spPr>
          <a:xfrm>
            <a:off x="1215495" y="4585102"/>
            <a:ext cx="9757338" cy="2540001"/>
          </a:xfrm>
          <a:prstGeom prst="rect">
            <a:avLst/>
          </a:prstGeom>
        </p:spPr>
        <p:txBody>
          <a:bodyPr anchor="b"/>
          <a:lstStyle/>
          <a:p>
            <a:r>
              <a:t>幻灯片标题</a:t>
            </a:r>
          </a:p>
        </p:txBody>
      </p:sp>
      <p:sp>
        <p:nvSpPr>
          <p:cNvPr id="33" name="日落时天空映衬下的大海"/>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正文级别 1…"/>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Avenir Next Demi Bold"/>
                <a:ea typeface="Avenir Next Demi Bold"/>
                <a:cs typeface="Avenir Next Demi Bold"/>
                <a:sym typeface="Avenir Next Demi Bold"/>
              </a:defRPr>
            </a:lvl1pPr>
            <a:lvl2pPr marL="0" indent="457200" algn="ctr" defTabSz="825500">
              <a:lnSpc>
                <a:spcPct val="100000"/>
              </a:lnSpc>
              <a:spcBef>
                <a:spcPts val="0"/>
              </a:spcBef>
              <a:buSzTx/>
              <a:buNone/>
              <a:defRPr spc="-44">
                <a:latin typeface="Avenir Next Demi Bold"/>
                <a:ea typeface="Avenir Next Demi Bold"/>
                <a:cs typeface="Avenir Next Demi Bold"/>
                <a:sym typeface="Avenir Next Demi Bold"/>
              </a:defRPr>
            </a:lvl2pPr>
            <a:lvl3pPr marL="0" indent="914400" algn="ctr" defTabSz="825500">
              <a:lnSpc>
                <a:spcPct val="100000"/>
              </a:lnSpc>
              <a:spcBef>
                <a:spcPts val="0"/>
              </a:spcBef>
              <a:buSzTx/>
              <a:buNone/>
              <a:defRPr spc="-44">
                <a:latin typeface="Avenir Next Demi Bold"/>
                <a:ea typeface="Avenir Next Demi Bold"/>
                <a:cs typeface="Avenir Next Demi Bold"/>
                <a:sym typeface="Avenir Next Demi Bold"/>
              </a:defRPr>
            </a:lvl3pPr>
            <a:lvl4pPr marL="0" indent="1371600" algn="ctr" defTabSz="825500">
              <a:lnSpc>
                <a:spcPct val="100000"/>
              </a:lnSpc>
              <a:spcBef>
                <a:spcPts val="0"/>
              </a:spcBef>
              <a:buSzTx/>
              <a:buNone/>
              <a:defRPr spc="-44">
                <a:latin typeface="Avenir Next Demi Bold"/>
                <a:ea typeface="Avenir Next Demi Bold"/>
                <a:cs typeface="Avenir Next Demi Bold"/>
                <a:sym typeface="Avenir Next Demi Bold"/>
              </a:defRPr>
            </a:lvl4pPr>
            <a:lvl5pPr marL="0" indent="1828800" algn="ctr" defTabSz="825500">
              <a:lnSpc>
                <a:spcPct val="100000"/>
              </a:lnSpc>
              <a:spcBef>
                <a:spcPts val="0"/>
              </a:spcBef>
              <a:buSzTx/>
              <a:buNone/>
              <a:defRPr spc="-44">
                <a:latin typeface="Avenir Next Demi Bold"/>
                <a:ea typeface="Avenir Next Demi Bold"/>
                <a:cs typeface="Avenir Next Demi Bold"/>
                <a:sym typeface="Avenir Next Demi Bold"/>
              </a:defRPr>
            </a:lvl5pPr>
          </a:lstStyle>
          <a:p>
            <a:r>
              <a:t>幻灯片副标题</a:t>
            </a:r>
          </a:p>
          <a:p>
            <a:pPr lvl="1"/>
            <a:endParaRPr/>
          </a:p>
          <a:p>
            <a:pPr lvl="2"/>
            <a:endParaRPr/>
          </a:p>
          <a:p>
            <a:pPr lvl="3"/>
            <a:endParaRPr/>
          </a:p>
          <a:p>
            <a:pPr lvl="4"/>
            <a:endParaRPr/>
          </a:p>
        </p:txBody>
      </p:sp>
      <p:sp>
        <p:nvSpPr>
          <p:cNvPr id="3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42" name="幻灯片标题"/>
          <p:cNvSpPr txBox="1">
            <a:spLocks noGrp="1"/>
          </p:cNvSpPr>
          <p:nvPr>
            <p:ph type="title" hasCustomPrompt="1"/>
          </p:nvPr>
        </p:nvSpPr>
        <p:spPr>
          <a:prstGeom prst="rect">
            <a:avLst/>
          </a:prstGeom>
        </p:spPr>
        <p:txBody>
          <a:bodyPr/>
          <a:lstStyle/>
          <a:p>
            <a:r>
              <a:t>幻灯片标题</a:t>
            </a:r>
          </a:p>
        </p:txBody>
      </p:sp>
      <p:sp>
        <p:nvSpPr>
          <p:cNvPr id="43" name="正文级别 1…"/>
          <p:cNvSpPr txBox="1">
            <a:spLocks noGrp="1"/>
          </p:cNvSpPr>
          <p:nvPr>
            <p:ph type="body" idx="1" hasCustomPrompt="1"/>
          </p:nvPr>
        </p:nvSpPr>
        <p:spPr>
          <a:prstGeom prst="rect">
            <a:avLst/>
          </a:prstGeom>
        </p:spPr>
        <p:txBody>
          <a:bodyPr/>
          <a:lstStyle/>
          <a:p>
            <a:r>
              <a:t>幻灯片项目符号文本</a:t>
            </a:r>
          </a:p>
          <a:p>
            <a:pPr lvl="1"/>
            <a:endParaRPr/>
          </a:p>
          <a:p>
            <a:pPr lvl="2"/>
            <a:endParaRPr/>
          </a:p>
          <a:p>
            <a:pPr lvl="3"/>
            <a:endParaRPr/>
          </a:p>
          <a:p>
            <a:pPr lvl="4"/>
            <a:endParaRPr/>
          </a:p>
        </p:txBody>
      </p:sp>
      <p:sp>
        <p:nvSpPr>
          <p:cNvPr id="44" name="幻灯片副标题"/>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784225">
              <a:lnSpc>
                <a:spcPct val="100000"/>
              </a:lnSpc>
              <a:spcBef>
                <a:spcPts val="0"/>
              </a:spcBef>
              <a:buSzTx/>
              <a:buNone/>
              <a:defRPr sz="4180" spc="-41">
                <a:latin typeface="Avenir Next Demi Bold"/>
                <a:ea typeface="Avenir Next Demi Bold"/>
                <a:cs typeface="Avenir Next Demi Bold"/>
                <a:sym typeface="Avenir Next Demi Bold"/>
              </a:defRPr>
            </a:lvl1pPr>
          </a:lstStyle>
          <a:p>
            <a:r>
              <a:t>幻灯片副标题</a:t>
            </a:r>
          </a:p>
        </p:txBody>
      </p:sp>
      <p:sp>
        <p:nvSpPr>
          <p:cNvPr id="4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52" name="正文级别 1…"/>
          <p:cNvSpPr txBox="1">
            <a:spLocks noGrp="1"/>
          </p:cNvSpPr>
          <p:nvPr>
            <p:ph type="body" idx="1" hasCustomPrompt="1"/>
          </p:nvPr>
        </p:nvSpPr>
        <p:spPr>
          <a:xfrm>
            <a:off x="1219200" y="4013200"/>
            <a:ext cx="21945600" cy="8487148"/>
          </a:xfrm>
          <a:prstGeom prst="rect">
            <a:avLst/>
          </a:prstGeom>
        </p:spPr>
        <p:txBody>
          <a:bodyPr numCol="2" spcCol="2558384"/>
          <a:lstStyle/>
          <a:p>
            <a:r>
              <a:t>幻灯片项目符号文本</a:t>
            </a:r>
          </a:p>
          <a:p>
            <a:pPr lvl="1"/>
            <a:endParaRPr/>
          </a:p>
          <a:p>
            <a:pPr lvl="2"/>
            <a:endParaRPr/>
          </a:p>
          <a:p>
            <a:pPr lvl="3"/>
            <a:endParaRPr/>
          </a:p>
          <a:p>
            <a:pPr lvl="4"/>
            <a:endParaRPr/>
          </a:p>
        </p:txBody>
      </p:sp>
      <p:sp>
        <p:nvSpPr>
          <p:cNvPr id="53"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0" name="幻灯片标题"/>
          <p:cNvSpPr txBox="1">
            <a:spLocks noGrp="1"/>
          </p:cNvSpPr>
          <p:nvPr>
            <p:ph type="title" hasCustomPrompt="1"/>
          </p:nvPr>
        </p:nvSpPr>
        <p:spPr>
          <a:xfrm>
            <a:off x="1219200" y="774700"/>
            <a:ext cx="9753600" cy="1600200"/>
          </a:xfrm>
          <a:prstGeom prst="rect">
            <a:avLst/>
          </a:prstGeom>
        </p:spPr>
        <p:txBody>
          <a:bodyPr/>
          <a:lstStyle/>
          <a:p>
            <a:r>
              <a:t>幻灯片标题</a:t>
            </a:r>
          </a:p>
        </p:txBody>
      </p:sp>
      <p:sp>
        <p:nvSpPr>
          <p:cNvPr id="61" name="日落时天空映衬下的大海"/>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幻灯片副标题"/>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784225">
              <a:lnSpc>
                <a:spcPct val="100000"/>
              </a:lnSpc>
              <a:spcBef>
                <a:spcPts val="0"/>
              </a:spcBef>
              <a:buSzTx/>
              <a:buNone/>
              <a:defRPr sz="4180" spc="-41">
                <a:latin typeface="Avenir Next Demi Bold"/>
                <a:ea typeface="Avenir Next Demi Bold"/>
                <a:cs typeface="Avenir Next Demi Bold"/>
                <a:sym typeface="Avenir Next Demi Bold"/>
              </a:defRPr>
            </a:lvl1pPr>
          </a:lstStyle>
          <a:p>
            <a:r>
              <a:t>幻灯片副标题</a:t>
            </a:r>
          </a:p>
        </p:txBody>
      </p:sp>
      <p:sp>
        <p:nvSpPr>
          <p:cNvPr id="63" name="正文级别 1…"/>
          <p:cNvSpPr txBox="1">
            <a:spLocks noGrp="1"/>
          </p:cNvSpPr>
          <p:nvPr>
            <p:ph type="body" sz="half" idx="1" hasCustomPrompt="1"/>
          </p:nvPr>
        </p:nvSpPr>
        <p:spPr>
          <a:xfrm>
            <a:off x="1219200" y="4023221"/>
            <a:ext cx="9757569" cy="8384679"/>
          </a:xfrm>
          <a:prstGeom prst="rect">
            <a:avLst/>
          </a:prstGeom>
        </p:spPr>
        <p:txBody>
          <a:bodyPr/>
          <a:lstStyle/>
          <a:p>
            <a:r>
              <a:t>幻灯片项目符号文本</a:t>
            </a:r>
          </a:p>
          <a:p>
            <a:pPr lvl="1"/>
            <a:endParaRPr/>
          </a:p>
          <a:p>
            <a:pPr lvl="2"/>
            <a:endParaRPr/>
          </a:p>
          <a:p>
            <a:pPr lvl="3"/>
            <a:endParaRPr/>
          </a:p>
          <a:p>
            <a:pPr lvl="4"/>
            <a:endParaRPr/>
          </a:p>
        </p:txBody>
      </p:sp>
      <p:sp>
        <p:nvSpPr>
          <p:cNvPr id="64" name="幻灯片编号"/>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节">
    <p:spTree>
      <p:nvGrpSpPr>
        <p:cNvPr id="1" name=""/>
        <p:cNvGrpSpPr/>
        <p:nvPr/>
      </p:nvGrpSpPr>
      <p:grpSpPr>
        <a:xfrm>
          <a:off x="0" y="0"/>
          <a:ext cx="0" cy="0"/>
          <a:chOff x="0" y="0"/>
          <a:chExt cx="0" cy="0"/>
        </a:xfrm>
      </p:grpSpPr>
      <p:sp>
        <p:nvSpPr>
          <p:cNvPr id="71" name="章节标题"/>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章节标题</a:t>
            </a:r>
          </a:p>
        </p:txBody>
      </p:sp>
      <p:sp>
        <p:nvSpPr>
          <p:cNvPr id="72"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9" name="幻灯片标题"/>
          <p:cNvSpPr txBox="1">
            <a:spLocks noGrp="1"/>
          </p:cNvSpPr>
          <p:nvPr>
            <p:ph type="title" hasCustomPrompt="1"/>
          </p:nvPr>
        </p:nvSpPr>
        <p:spPr>
          <a:prstGeom prst="rect">
            <a:avLst/>
          </a:prstGeom>
        </p:spPr>
        <p:txBody>
          <a:bodyPr/>
          <a:lstStyle/>
          <a:p>
            <a:r>
              <a:t>幻灯片标题</a:t>
            </a:r>
          </a:p>
        </p:txBody>
      </p:sp>
      <p:sp>
        <p:nvSpPr>
          <p:cNvPr id="80" name="幻灯片副标题"/>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784225">
              <a:lnSpc>
                <a:spcPct val="100000"/>
              </a:lnSpc>
              <a:spcBef>
                <a:spcPts val="0"/>
              </a:spcBef>
              <a:buSzTx/>
              <a:buNone/>
              <a:defRPr sz="4180" spc="-41">
                <a:latin typeface="Avenir Next Demi Bold"/>
                <a:ea typeface="Avenir Next Demi Bold"/>
                <a:cs typeface="Avenir Next Demi Bold"/>
                <a:sym typeface="Avenir Next Demi Bold"/>
              </a:defRPr>
            </a:lvl1pPr>
          </a:lstStyle>
          <a:p>
            <a:r>
              <a:t>幻灯片副标题</a:t>
            </a:r>
          </a:p>
        </p:txBody>
      </p:sp>
      <p:sp>
        <p:nvSpPr>
          <p:cNvPr id="81"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议程">
    <p:spTree>
      <p:nvGrpSpPr>
        <p:cNvPr id="1" name=""/>
        <p:cNvGrpSpPr/>
        <p:nvPr/>
      </p:nvGrpSpPr>
      <p:grpSpPr>
        <a:xfrm>
          <a:off x="0" y="0"/>
          <a:ext cx="0" cy="0"/>
          <a:chOff x="0" y="0"/>
          <a:chExt cx="0" cy="0"/>
        </a:xfrm>
      </p:grpSpPr>
      <p:sp>
        <p:nvSpPr>
          <p:cNvPr id="88" name="议程标题"/>
          <p:cNvSpPr txBox="1">
            <a:spLocks noGrp="1"/>
          </p:cNvSpPr>
          <p:nvPr>
            <p:ph type="title" hasCustomPrompt="1"/>
          </p:nvPr>
        </p:nvSpPr>
        <p:spPr>
          <a:prstGeom prst="rect">
            <a:avLst/>
          </a:prstGeom>
        </p:spPr>
        <p:txBody>
          <a:bodyPr/>
          <a:lstStyle/>
          <a:p>
            <a:r>
              <a:t>议程标题</a:t>
            </a:r>
          </a:p>
        </p:txBody>
      </p:sp>
      <p:sp>
        <p:nvSpPr>
          <p:cNvPr id="89" name="正文级别 1…"/>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议程主题</a:t>
            </a:r>
          </a:p>
          <a:p>
            <a:pPr lvl="1"/>
            <a:endParaRPr/>
          </a:p>
          <a:p>
            <a:pPr lvl="2"/>
            <a:endParaRPr/>
          </a:p>
          <a:p>
            <a:pPr lvl="3"/>
            <a:endParaRPr/>
          </a:p>
          <a:p>
            <a:pPr lvl="4"/>
            <a:endParaRPr/>
          </a:p>
        </p:txBody>
      </p:sp>
      <p:sp>
        <p:nvSpPr>
          <p:cNvPr id="90" name="议程副标题"/>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784225">
              <a:lnSpc>
                <a:spcPct val="100000"/>
              </a:lnSpc>
              <a:spcBef>
                <a:spcPts val="0"/>
              </a:spcBef>
              <a:buSzTx/>
              <a:buNone/>
              <a:defRPr sz="4180" spc="-41">
                <a:latin typeface="Avenir Next Demi Bold"/>
                <a:ea typeface="Avenir Next Demi Bold"/>
                <a:cs typeface="Avenir Next Demi Bold"/>
                <a:sym typeface="Avenir Next Demi Bold"/>
              </a:defRPr>
            </a:lvl1pPr>
          </a:lstStyle>
          <a:p>
            <a:r>
              <a:t>议程副标题</a:t>
            </a:r>
          </a:p>
        </p:txBody>
      </p:sp>
      <p:sp>
        <p:nvSpPr>
          <p:cNvPr id="91" name="幻灯片编号"/>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幻灯片标题"/>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幻灯片标题</a:t>
            </a:r>
          </a:p>
        </p:txBody>
      </p:sp>
      <p:sp>
        <p:nvSpPr>
          <p:cNvPr id="3" name="正文级别 1…"/>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幻灯片项目符号文本</a:t>
            </a:r>
          </a:p>
          <a:p>
            <a:pPr lvl="1"/>
            <a:endParaRPr/>
          </a:p>
          <a:p>
            <a:pPr lvl="2"/>
            <a:endParaRPr/>
          </a:p>
          <a:p>
            <a:pPr lvl="3"/>
            <a:endParaRPr/>
          </a:p>
          <a:p>
            <a:pPr lvl="4"/>
            <a:endParaRPr/>
          </a:p>
        </p:txBody>
      </p:sp>
      <p:sp>
        <p:nvSpPr>
          <p:cNvPr id="4" name="幻灯片编号"/>
          <p:cNvSpPr txBox="1">
            <a:spLocks noGrp="1"/>
          </p:cNvSpPr>
          <p:nvPr>
            <p:ph type="sldNum" sz="quarter" idx="2"/>
          </p:nvPr>
        </p:nvSpPr>
        <p:spPr>
          <a:xfrm>
            <a:off x="11987530" y="12684760"/>
            <a:ext cx="408941" cy="44450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Avenir Next Regular"/>
                <a:ea typeface="Avenir Next Regular"/>
                <a:cs typeface="Avenir Next Regular"/>
                <a:sym typeface="Avenir N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aa64034f78f0f73674e771a248c9611feac4139e.jpeg" descr="aa64034f78f0f73674e771a248c9611feac4139e.jpeg"/>
          <p:cNvPicPr>
            <a:picLocks noGrp="1" noChangeAspect="1"/>
          </p:cNvPicPr>
          <p:nvPr>
            <p:ph type="pic" idx="21"/>
          </p:nvPr>
        </p:nvPicPr>
        <p:blipFill>
          <a:blip r:embed="rId2"/>
          <a:srcRect t="7845" b="7845"/>
          <a:stretch>
            <a:fillRect/>
          </a:stretch>
        </p:blipFill>
        <p:spPr>
          <a:xfrm>
            <a:off x="0" y="0"/>
            <a:ext cx="24384000" cy="13716000"/>
          </a:xfrm>
          <a:prstGeom prst="rect">
            <a:avLst/>
          </a:prstGeom>
        </p:spPr>
      </p:pic>
      <p:sp>
        <p:nvSpPr>
          <p:cNvPr id="152" name="The Formation and Characteristics of The Quark Gluon Plasma"/>
          <p:cNvSpPr txBox="1">
            <a:spLocks noGrp="1"/>
          </p:cNvSpPr>
          <p:nvPr>
            <p:ph type="title"/>
          </p:nvPr>
        </p:nvSpPr>
        <p:spPr>
          <a:xfrm>
            <a:off x="1219200" y="575064"/>
            <a:ext cx="21945601" cy="3001526"/>
          </a:xfrm>
          <a:prstGeom prst="rect">
            <a:avLst/>
          </a:prstGeom>
          <a:blipFill>
            <a:blip r:embed="rId3"/>
          </a:blipFill>
        </p:spPr>
        <p:txBody>
          <a:bodyPr/>
          <a:lstStyle>
            <a:lvl1pPr defTabSz="1130300">
              <a:lnSpc>
                <a:spcPct val="100000"/>
              </a:lnSpc>
              <a:defRPr sz="6000" spc="0">
                <a:latin typeface="Avenir Next Regular"/>
                <a:ea typeface="Avenir Next Regular"/>
                <a:cs typeface="Avenir Next Regular"/>
                <a:sym typeface="Avenir Next Regular"/>
              </a:defRPr>
            </a:lvl1pPr>
          </a:lstStyle>
          <a:p>
            <a:r>
              <a:t>The Formation and Characteristics of The Quark Gluon Plasma</a:t>
            </a:r>
          </a:p>
        </p:txBody>
      </p:sp>
      <p:sp>
        <p:nvSpPr>
          <p:cNvPr id="153" name="演示文稿副标题"/>
          <p:cNvSpPr txBox="1">
            <a:spLocks noGrp="1"/>
          </p:cNvSpPr>
          <p:nvPr>
            <p:ph type="body" sz="quarter" idx="1"/>
          </p:nvPr>
        </p:nvSpPr>
        <p:spPr>
          <a:prstGeom prst="rect">
            <a:avLst/>
          </a:prstGeom>
        </p:spPr>
        <p:txBody>
          <a:bodyPr/>
          <a:lstStyle/>
          <a:p>
            <a:r>
              <a:t> </a:t>
            </a:r>
          </a:p>
        </p:txBody>
      </p:sp>
      <p:sp>
        <p:nvSpPr>
          <p:cNvPr id="154" name="Topic4, group members: Cheng Ma, Ke Li, Jiahua Qu, Jiayi Zhang"/>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08990">
              <a:defRPr sz="2940" spc="-29"/>
            </a:lvl1pPr>
          </a:lstStyle>
          <a:p>
            <a:r>
              <a:t>Topic4, group members: Cheng Ma, Ke Li, Jiahua Qu, Jiayi Zhang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stablishing coordinates &amp; Geometry and Momentum"/>
          <p:cNvSpPr txBox="1">
            <a:spLocks noGrp="1"/>
          </p:cNvSpPr>
          <p:nvPr>
            <p:ph type="title"/>
          </p:nvPr>
        </p:nvSpPr>
        <p:spPr>
          <a:prstGeom prst="rect">
            <a:avLst/>
          </a:prstGeom>
        </p:spPr>
        <p:txBody>
          <a:bodyPr>
            <a:normAutofit/>
          </a:bodyPr>
          <a:lstStyle>
            <a:lvl1pPr defTabSz="2097023">
              <a:defRPr sz="7224" spc="-72"/>
            </a:lvl1pPr>
          </a:lstStyle>
          <a:p>
            <a:r>
              <a:rPr lang="en-US" sz="8400" b="1" dirty="0">
                <a:latin typeface="Times New Roman" panose="02020603050405020304" pitchFamily="18" charset="0"/>
                <a:cs typeface="Times New Roman" panose="02020603050405020304" pitchFamily="18" charset="0"/>
              </a:rPr>
              <a:t>C</a:t>
            </a:r>
            <a:r>
              <a:rPr sz="8400" b="1" dirty="0">
                <a:latin typeface="Times New Roman" panose="02020603050405020304" pitchFamily="18" charset="0"/>
                <a:cs typeface="Times New Roman" panose="02020603050405020304" pitchFamily="18" charset="0"/>
              </a:rPr>
              <a:t>oordinates</a:t>
            </a:r>
          </a:p>
        </p:txBody>
      </p:sp>
      <mc:AlternateContent xmlns:mc="http://schemas.openxmlformats.org/markup-compatibility/2006">
        <mc:Choice xmlns:a14="http://schemas.microsoft.com/office/drawing/2010/main" Requires="a14">
          <p:sp>
            <p:nvSpPr>
              <p:cNvPr id="184" name="The final momentum of the particles can be expressed as:…"/>
              <p:cNvSpPr txBox="1">
                <a:spLocks noGrp="1"/>
              </p:cNvSpPr>
              <p:nvPr>
                <p:ph type="body" idx="21"/>
              </p:nvPr>
            </p:nvSpPr>
            <p:spPr>
              <a:xfrm>
                <a:off x="1219199" y="2152374"/>
                <a:ext cx="21945602" cy="10937764"/>
              </a:xfrm>
              <a:prstGeom prst="rect">
                <a:avLst/>
              </a:prstGeom>
              <a:extLst>
                <a:ext uri="{C572A759-6A51-4108-AA02-DFA0A04FC94B}">
                  <ma14:wrappingTextBoxFlag xmlns:ma14="http://schemas.microsoft.com/office/mac/drawingml/2011/main" xmlns:m="http://schemas.openxmlformats.org/officeDocument/2006/math" xmlns="" val="1"/>
                </a:ext>
              </a:extLst>
            </p:spPr>
            <p:txBody>
              <a:bodyPr/>
              <a:lstStyle/>
              <a:p>
                <a:pPr algn="just" defTabSz="825500">
                  <a:defRPr sz="4400" spc="-44"/>
                </a:pPr>
                <a:r>
                  <a:rPr lang="en" dirty="0">
                    <a:latin typeface="Times New Roman" panose="02020603050405020304" pitchFamily="18" charset="0"/>
                    <a:cs typeface="Times New Roman" panose="02020603050405020304" pitchFamily="18" charset="0"/>
                  </a:rPr>
                  <a:t>The final momentum of the detected particles can be expressed as:</a:t>
                </a:r>
              </a:p>
              <a:p>
                <a:pPr algn="just" defTabSz="825500">
                  <a:defRPr sz="4400" spc="-44"/>
                </a:pPr>
                <a:endParaRPr lang="en" dirty="0">
                  <a:latin typeface="Times New Roman" panose="02020603050405020304" pitchFamily="18" charset="0"/>
                  <a:cs typeface="Times New Roman" panose="02020603050405020304" pitchFamily="18" charset="0"/>
                </a:endParaRPr>
              </a:p>
              <a:p>
                <a:pPr algn="l" defTabSz="825500">
                  <a:defRPr sz="4400" spc="-44"/>
                </a:pPr>
                <a14:m>
                  <m:oMath xmlns:m="http://schemas.openxmlformats.org/officeDocument/2006/math">
                    <m:acc>
                      <m:accPr>
                        <m:chr m:val="⃗"/>
                        <m:ctrlPr>
                          <a:rPr lang="ar-AE" altLang="zh-CN" i="1" dirty="0" smtClean="0">
                            <a:latin typeface="Cambria Math" panose="02040503050406030204" pitchFamily="18" charset="0"/>
                            <a:cs typeface="Times New Roman" panose="02020603050405020304" pitchFamily="18" charset="0"/>
                          </a:rPr>
                        </m:ctrlPr>
                      </m:accPr>
                      <m:e>
                        <m:r>
                          <a:rPr lang="ar-AE" altLang="zh-CN" b="0" i="1" dirty="0" smtClean="0">
                            <a:latin typeface="Cambria Math" panose="02040503050406030204" pitchFamily="18" charset="0"/>
                            <a:cs typeface="Times New Roman" panose="02020603050405020304" pitchFamily="18" charset="0"/>
                          </a:rPr>
                          <m:t>𝑃</m:t>
                        </m:r>
                      </m:e>
                    </m:acc>
                    <m:r>
                      <a:rPr lang="en-US" altLang="zh-CN" b="0" i="1" dirty="0" smtClean="0">
                        <a:latin typeface="Cambria Math" panose="02040503050406030204" pitchFamily="18" charset="0"/>
                        <a:cs typeface="Times New Roman" panose="02020603050405020304" pitchFamily="18" charset="0"/>
                      </a:rPr>
                      <m:t>=</m:t>
                    </m:r>
                    <m:d>
                      <m:dPr>
                        <m:ctrlPr>
                          <a:rPr lang="en-US" altLang="zh-CN" b="0" i="1" dirty="0" smtClean="0">
                            <a:latin typeface="Cambria Math" panose="02040503050406030204" pitchFamily="18" charset="0"/>
                            <a:cs typeface="Times New Roman" panose="02020603050405020304" pitchFamily="18" charset="0"/>
                          </a:rPr>
                        </m:ctrlPr>
                      </m:dPr>
                      <m:e>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𝑝</m:t>
                            </m:r>
                          </m:e>
                          <m:sub>
                            <m:r>
                              <a:rPr lang="en-US" altLang="zh-CN" b="0" i="1" dirty="0" smtClean="0">
                                <a:latin typeface="Cambria Math" panose="02040503050406030204" pitchFamily="18" charset="0"/>
                                <a:cs typeface="Times New Roman" panose="02020603050405020304" pitchFamily="18" charset="0"/>
                              </a:rPr>
                              <m:t>𝑥</m:t>
                            </m:r>
                          </m:sub>
                        </m:sSub>
                        <m:r>
                          <a:rPr lang="en-US" altLang="zh-CN" b="0" i="1" dirty="0" smtClean="0">
                            <a:latin typeface="Cambria Math" panose="02040503050406030204" pitchFamily="18" charset="0"/>
                            <a:cs typeface="Times New Roman" panose="02020603050405020304" pitchFamily="18" charset="0"/>
                          </a:rPr>
                          <m:t>, </m:t>
                        </m:r>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𝑝</m:t>
                            </m:r>
                          </m:e>
                          <m:sub>
                            <m:r>
                              <a:rPr lang="en-US" altLang="zh-CN" b="0" i="1" dirty="0" smtClean="0">
                                <a:latin typeface="Cambria Math" panose="02040503050406030204" pitchFamily="18" charset="0"/>
                                <a:cs typeface="Times New Roman" panose="02020603050405020304" pitchFamily="18" charset="0"/>
                              </a:rPr>
                              <m:t>𝑦</m:t>
                            </m:r>
                          </m:sub>
                        </m:sSub>
                        <m:r>
                          <a:rPr lang="en-US" altLang="zh-CN" b="0" i="1" dirty="0" smtClean="0">
                            <a:latin typeface="Cambria Math" panose="02040503050406030204" pitchFamily="18" charset="0"/>
                            <a:cs typeface="Times New Roman" panose="02020603050405020304" pitchFamily="18" charset="0"/>
                          </a:rPr>
                          <m:t>, </m:t>
                        </m:r>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𝑝</m:t>
                            </m:r>
                          </m:e>
                          <m:sub>
                            <m:r>
                              <a:rPr lang="en-US" altLang="zh-CN" b="0" i="1" dirty="0" smtClean="0">
                                <a:latin typeface="Cambria Math" panose="02040503050406030204" pitchFamily="18" charset="0"/>
                                <a:cs typeface="Times New Roman" panose="02020603050405020304" pitchFamily="18" charset="0"/>
                              </a:rPr>
                              <m:t>𝑧</m:t>
                            </m:r>
                          </m:sub>
                        </m:sSub>
                      </m:e>
                    </m:d>
                    <m:r>
                      <a:rPr lang="en-US" altLang="zh-CN" b="0" i="1" dirty="0" smtClean="0">
                        <a:latin typeface="Cambria Math" panose="02040503050406030204" pitchFamily="18" charset="0"/>
                        <a:cs typeface="Times New Roman" panose="02020603050405020304" pitchFamily="18" charset="0"/>
                      </a:rPr>
                      <m:t>=(</m:t>
                    </m:r>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𝑝</m:t>
                        </m:r>
                      </m:e>
                      <m:sub>
                        <m:r>
                          <a:rPr lang="en-US" altLang="zh-CN" b="0" i="1" dirty="0" smtClean="0">
                            <a:latin typeface="Cambria Math" panose="02040503050406030204" pitchFamily="18" charset="0"/>
                            <a:cs typeface="Times New Roman" panose="02020603050405020304" pitchFamily="18" charset="0"/>
                          </a:rPr>
                          <m:t>𝑡</m:t>
                        </m:r>
                      </m:sub>
                    </m:sSub>
                    <m:r>
                      <a:rPr lang="en-US" altLang="zh-CN" b="0" i="1" dirty="0" smtClean="0">
                        <a:latin typeface="Cambria Math" panose="02040503050406030204" pitchFamily="18" charset="0"/>
                        <a:cs typeface="Times New Roman" panose="02020603050405020304" pitchFamily="18" charset="0"/>
                      </a:rPr>
                      <m:t>, </m:t>
                    </m:r>
                    <m:r>
                      <a:rPr lang="en-US" altLang="zh-CN" b="0" i="1" dirty="0" smtClean="0">
                        <a:latin typeface="Cambria Math" panose="02040503050406030204" pitchFamily="18" charset="0"/>
                        <a:cs typeface="Times New Roman" panose="02020603050405020304" pitchFamily="18" charset="0"/>
                      </a:rPr>
                      <m:t>𝜂</m:t>
                    </m:r>
                    <m:r>
                      <a:rPr lang="en-US" altLang="zh-CN" b="0" i="1" dirty="0" smtClean="0">
                        <a:latin typeface="Cambria Math" panose="02040503050406030204" pitchFamily="18" charset="0"/>
                        <a:cs typeface="Times New Roman" panose="02020603050405020304" pitchFamily="18" charset="0"/>
                      </a:rPr>
                      <m:t>, </m:t>
                    </m:r>
                    <m:r>
                      <a:rPr lang="en-US" altLang="zh-CN" b="0" i="1" dirty="0" smtClean="0">
                        <a:latin typeface="Cambria Math" panose="02040503050406030204" pitchFamily="18" charset="0"/>
                        <a:cs typeface="Times New Roman" panose="02020603050405020304" pitchFamily="18" charset="0"/>
                      </a:rPr>
                      <m:t>𝜙</m:t>
                    </m:r>
                    <m:r>
                      <a:rPr lang="en-US" altLang="zh-CN" b="0" i="1" dirty="0" smtClean="0">
                        <a:latin typeface="Cambria Math" panose="02040503050406030204" pitchFamily="18" charset="0"/>
                        <a:cs typeface="Times New Roman" panose="02020603050405020304" pitchFamily="18" charset="0"/>
                      </a:rPr>
                      <m:t>)</m:t>
                    </m:r>
                  </m:oMath>
                </a14:m>
                <a:r>
                  <a:rPr lang="ar-AE"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defTabSz="825500">
                  <a:defRPr sz="4400" spc="-44"/>
                </a:pPr>
                <a:endParaRPr lang="en-US" b="0" dirty="0">
                  <a:latin typeface="Cambria Math" panose="02040503050406030204" pitchFamily="18" charset="0"/>
                  <a:cs typeface="Times New Roman" panose="02020603050405020304" pitchFamily="18" charset="0"/>
                </a:endParaRPr>
              </a:p>
              <a:p>
                <a:pPr algn="just" defTabSz="825500">
                  <a:defRPr sz="4400" spc="-44"/>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Times New Roman" panose="02020603050405020304" pitchFamily="18" charset="0"/>
                        </a:rPr>
                        <m:t>𝜂</m:t>
                      </m:r>
                      <m:r>
                        <a:rPr lang="en-US" b="0" i="1" smtClean="0">
                          <a:latin typeface="Cambria Math" panose="02040503050406030204" pitchFamily="18" charset="0"/>
                          <a:cs typeface="Times New Roman" panose="02020603050405020304" pitchFamily="18" charset="0"/>
                        </a:rPr>
                        <m:t>=−</m:t>
                      </m:r>
                      <m:r>
                        <m:rPr>
                          <m:sty m:val="p"/>
                        </m:rPr>
                        <a:rPr lang="en-US" b="0" i="0" smtClean="0">
                          <a:latin typeface="Cambria Math" panose="02040503050406030204" pitchFamily="18" charset="0"/>
                          <a:cs typeface="Times New Roman" panose="02020603050405020304" pitchFamily="18" charset="0"/>
                        </a:rPr>
                        <m:t>ln</m:t>
                      </m:r>
                      <m:r>
                        <a:rPr lang="en-US" b="0" i="1" smtClean="0">
                          <a:latin typeface="Cambria Math" panose="02040503050406030204" pitchFamily="18" charset="0"/>
                          <a:cs typeface="Times New Roman" panose="02020603050405020304" pitchFamily="18" charset="0"/>
                        </a:rPr>
                        <m:t>⁡(</m:t>
                      </m:r>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tan</m:t>
                          </m:r>
                        </m:fName>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𝜃</m:t>
                              </m:r>
                            </m:num>
                            <m:den>
                              <m:r>
                                <a:rPr lang="en-US" b="0" i="1" smtClean="0">
                                  <a:latin typeface="Cambria Math" panose="02040503050406030204" pitchFamily="18" charset="0"/>
                                  <a:cs typeface="Times New Roman" panose="02020603050405020304" pitchFamily="18" charset="0"/>
                                </a:rPr>
                                <m:t>2</m:t>
                              </m:r>
                            </m:den>
                          </m:f>
                        </m:e>
                      </m:func>
                      <m:r>
                        <a:rPr lang="en-US" b="0" i="1" smtClean="0">
                          <a:latin typeface="Cambria Math" panose="02040503050406030204" pitchFamily="18" charset="0"/>
                          <a:cs typeface="Times New Roman" panose="02020603050405020304" pitchFamily="18" charset="0"/>
                        </a:rPr>
                        <m:t>)</m:t>
                      </m:r>
                    </m:oMath>
                  </m:oMathPara>
                </a14:m>
                <a:endParaRPr lang="en" dirty="0">
                  <a:latin typeface="Times New Roman" panose="02020603050405020304" pitchFamily="18" charset="0"/>
                  <a:cs typeface="Times New Roman" panose="02020603050405020304" pitchFamily="18" charset="0"/>
                </a:endParaRPr>
              </a:p>
              <a:p>
                <a:pPr algn="just" defTabSz="825500">
                  <a:defRPr sz="4400" spc="-44"/>
                </a:pPr>
                <a:endParaRPr lang="en" dirty="0">
                  <a:latin typeface="Times New Roman" panose="02020603050405020304" pitchFamily="18" charset="0"/>
                  <a:cs typeface="Times New Roman" panose="02020603050405020304" pitchFamily="18" charset="0"/>
                </a:endParaRPr>
              </a:p>
              <a:p>
                <a:pPr algn="just" defTabSz="825500">
                  <a:defRPr sz="4400" spc="-44"/>
                </a:pPr>
                <a:endParaRPr lang="en" dirty="0">
                  <a:latin typeface="Times New Roman" panose="02020603050405020304" pitchFamily="18" charset="0"/>
                  <a:cs typeface="Times New Roman" panose="02020603050405020304" pitchFamily="18" charset="0"/>
                </a:endParaRPr>
              </a:p>
              <a:p>
                <a:pPr algn="just" defTabSz="825500">
                  <a:defRPr sz="4400" spc="-44"/>
                </a:pP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𝑝</m:t>
                        </m:r>
                      </m:e>
                      <m:sub>
                        <m:r>
                          <a:rPr lang="en-US" b="0" i="1" smtClean="0">
                            <a:latin typeface="Cambria Math" panose="02040503050406030204" pitchFamily="18" charset="0"/>
                            <a:cs typeface="Times New Roman" panose="02020603050405020304" pitchFamily="18" charset="0"/>
                          </a:rPr>
                          <m:t>𝑡</m:t>
                        </m:r>
                      </m:sub>
                    </m:sSub>
                  </m:oMath>
                </a14:m>
                <a:r>
                  <a:rPr lang="en" dirty="0">
                    <a:latin typeface="Times New Roman" panose="02020603050405020304" pitchFamily="18" charset="0"/>
                    <a:cs typeface="Times New Roman" panose="02020603050405020304" pitchFamily="18" charset="0"/>
                  </a:rPr>
                  <a:t>: transverse momentum</a:t>
                </a:r>
              </a:p>
              <a:p>
                <a:pPr algn="just" defTabSz="825500">
                  <a:defRPr sz="4400" spc="-44"/>
                </a:pPr>
                <a14:m>
                  <m:oMath xmlns:m="http://schemas.openxmlformats.org/officeDocument/2006/math">
                    <m:r>
                      <a:rPr lang="en-US" b="0" i="1" smtClean="0">
                        <a:latin typeface="Cambria Math" panose="02040503050406030204" pitchFamily="18" charset="0"/>
                        <a:cs typeface="Times New Roman" panose="02020603050405020304" pitchFamily="18" charset="0"/>
                      </a:rPr>
                      <m:t>𝜂</m:t>
                    </m:r>
                  </m:oMath>
                </a14:m>
                <a:r>
                  <a:rPr lang="el-GR"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pseudorapidity</a:t>
                </a:r>
                <a:endParaRPr lang="en" dirty="0">
                  <a:latin typeface="Times New Roman" panose="02020603050405020304" pitchFamily="18" charset="0"/>
                  <a:cs typeface="Times New Roman" panose="02020603050405020304" pitchFamily="18" charset="0"/>
                </a:endParaRPr>
              </a:p>
              <a:p>
                <a:pPr algn="just" defTabSz="825500">
                  <a:defRPr sz="4400" spc="-44"/>
                </a:pPr>
                <a14:m>
                  <m:oMath xmlns:m="http://schemas.openxmlformats.org/officeDocument/2006/math">
                    <m:r>
                      <a:rPr lang="en-US" b="0" i="1" smtClean="0">
                        <a:latin typeface="Cambria Math" panose="02040503050406030204" pitchFamily="18" charset="0"/>
                        <a:cs typeface="Times New Roman" panose="02020603050405020304" pitchFamily="18" charset="0"/>
                      </a:rPr>
                      <m:t>𝜙</m:t>
                    </m:r>
                  </m:oMath>
                </a14:m>
                <a:r>
                  <a:rPr lang="el-GR" dirty="0">
                    <a:latin typeface="Times New Roman" panose="02020603050405020304" pitchFamily="18" charset="0"/>
                    <a:cs typeface="Times New Roman" panose="02020603050405020304" pitchFamily="18" charset="0"/>
                  </a:rPr>
                  <a:t>: </a:t>
                </a:r>
                <a:r>
                  <a:rPr lang="en" dirty="0">
                    <a:latin typeface="Times New Roman" panose="02020603050405020304" pitchFamily="18" charset="0"/>
                    <a:cs typeface="Times New Roman" panose="02020603050405020304" pitchFamily="18" charset="0"/>
                  </a:rPr>
                  <a:t>The angle between Pt and x-axis</a:t>
                </a:r>
              </a:p>
            </p:txBody>
          </p:sp>
        </mc:Choice>
        <mc:Fallback>
          <p:sp>
            <p:nvSpPr>
              <p:cNvPr id="184" name="The final momentum of the particles can be expressed as:…"/>
              <p:cNvSpPr txBox="1">
                <a:spLocks noGrp="1" noRot="1" noChangeAspect="1" noMove="1" noResize="1" noEditPoints="1" noAdjustHandles="1" noChangeArrowheads="1" noChangeShapeType="1" noTextEdit="1"/>
              </p:cNvSpPr>
              <p:nvPr>
                <p:ph type="body" idx="21"/>
              </p:nvPr>
            </p:nvSpPr>
            <p:spPr>
              <a:xfrm>
                <a:off x="1219199" y="2152374"/>
                <a:ext cx="21945602" cy="10937764"/>
              </a:xfrm>
              <a:prstGeom prst="rect">
                <a:avLst/>
              </a:prstGeom>
              <a:blipFill>
                <a:blip r:embed="rId2"/>
                <a:stretch>
                  <a:fillRect l="-1330" t="-1160"/>
                </a:stretch>
              </a:blip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38CF3DDD-9026-A7EE-8B9D-EDD529CC3A9A}"/>
              </a:ext>
            </a:extLst>
          </p:cNvPr>
          <p:cNvPicPr>
            <a:picLocks noChangeAspect="1"/>
          </p:cNvPicPr>
          <p:nvPr/>
        </p:nvPicPr>
        <p:blipFill>
          <a:blip r:embed="rId3"/>
          <a:stretch>
            <a:fillRect/>
          </a:stretch>
        </p:blipFill>
        <p:spPr>
          <a:xfrm>
            <a:off x="11237866" y="4223587"/>
            <a:ext cx="10043917" cy="679533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1" name="The fourier expansion of the azimuthal correlation function"/>
              <p:cNvSpPr txBox="1">
                <a:spLocks noGrp="1"/>
              </p:cNvSpPr>
              <p:nvPr>
                <p:ph type="title"/>
              </p:nvPr>
            </p:nvSpPr>
            <p:spPr>
              <a:prstGeom prst="rect">
                <a:avLst/>
              </a:prstGeom>
            </p:spPr>
            <p:txBody>
              <a:bodyPr/>
              <a:lstStyle>
                <a:lvl1pPr defTabSz="1901951">
                  <a:defRPr sz="6551" spc="-65"/>
                </a:lvl1pPr>
              </a:lstStyle>
              <a:p>
                <a14:m>
                  <m:oMath xmlns:m="http://schemas.openxmlformats.org/officeDocument/2006/math">
                    <m:sSub>
                      <m:sSubPr>
                        <m:ctrlPr>
                          <a:rPr lang="en-US" altLang="zh-CN" sz="8400" b="0" i="1" smtClean="0">
                            <a:latin typeface="Cambria Math" panose="02040503050406030204" pitchFamily="18" charset="0"/>
                            <a:cs typeface="Times New Roman" panose="02020603050405020304" pitchFamily="18" charset="0"/>
                          </a:rPr>
                        </m:ctrlPr>
                      </m:sSubPr>
                      <m:e>
                        <m:r>
                          <a:rPr lang="en-US" altLang="zh-CN" sz="8400" b="0" i="1" smtClean="0">
                            <a:latin typeface="Cambria Math" panose="02040503050406030204" pitchFamily="18" charset="0"/>
                            <a:cs typeface="Times New Roman" panose="02020603050405020304" pitchFamily="18" charset="0"/>
                          </a:rPr>
                          <m:t>𝑣</m:t>
                        </m:r>
                      </m:e>
                      <m:sub>
                        <m:r>
                          <a:rPr lang="en-US" altLang="zh-CN" sz="8400" b="0" i="1" smtClean="0">
                            <a:latin typeface="Cambria Math" panose="02040503050406030204" pitchFamily="18" charset="0"/>
                            <a:cs typeface="Times New Roman" panose="02020603050405020304" pitchFamily="18" charset="0"/>
                          </a:rPr>
                          <m:t>2</m:t>
                        </m:r>
                      </m:sub>
                    </m:sSub>
                  </m:oMath>
                </a14:m>
                <a:r>
                  <a:rPr lang="en-US" sz="8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8400" b="0" i="1" smtClean="0">
                            <a:latin typeface="Cambria Math" panose="02040503050406030204" pitchFamily="18" charset="0"/>
                            <a:cs typeface="Times New Roman" panose="02020603050405020304" pitchFamily="18" charset="0"/>
                          </a:rPr>
                        </m:ctrlPr>
                      </m:sSubPr>
                      <m:e>
                        <m:r>
                          <a:rPr lang="en-US" sz="8400" b="0" i="1" smtClean="0">
                            <a:latin typeface="Cambria Math" panose="02040503050406030204" pitchFamily="18" charset="0"/>
                            <a:cs typeface="Times New Roman" panose="02020603050405020304" pitchFamily="18" charset="0"/>
                          </a:rPr>
                          <m:t>𝑣</m:t>
                        </m:r>
                      </m:e>
                      <m:sub>
                        <m:r>
                          <a:rPr lang="en-US" sz="8400" b="0" i="1" smtClean="0">
                            <a:latin typeface="Cambria Math" panose="02040503050406030204" pitchFamily="18" charset="0"/>
                            <a:cs typeface="Times New Roman" panose="02020603050405020304" pitchFamily="18" charset="0"/>
                          </a:rPr>
                          <m:t>3</m:t>
                        </m:r>
                      </m:sub>
                    </m:sSub>
                  </m:oMath>
                </a14:m>
                <a:endParaRPr sz="8400" dirty="0">
                  <a:latin typeface="Times New Roman" panose="02020603050405020304" pitchFamily="18" charset="0"/>
                  <a:cs typeface="Times New Roman" panose="02020603050405020304" pitchFamily="18" charset="0"/>
                </a:endParaRPr>
              </a:p>
            </p:txBody>
          </p:sp>
        </mc:Choice>
        <mc:Fallback>
          <p:sp>
            <p:nvSpPr>
              <p:cNvPr id="191" name="The fourier expansion of the azimuthal correlation function"/>
              <p:cNvSpPr txBox="1">
                <a:spLocks noGrp="1" noRot="1" noChangeAspect="1" noMove="1" noResize="1" noEditPoints="1" noAdjustHandles="1" noChangeArrowheads="1" noChangeShapeType="1" noTextEdit="1"/>
              </p:cNvSpPr>
              <p:nvPr>
                <p:ph type="title"/>
              </p:nvPr>
            </p:nvSpPr>
            <p:spPr>
              <a:prstGeom prst="rect">
                <a:avLst/>
              </a:prstGeom>
              <a:blipFill>
                <a:blip r:embed="rId3"/>
                <a:stretch>
                  <a:fillRect t="-299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2" name="Expanding the following equation:…"/>
              <p:cNvSpPr txBox="1">
                <a:spLocks noGrp="1"/>
              </p:cNvSpPr>
              <p:nvPr>
                <p:ph type="body" idx="21"/>
              </p:nvPr>
            </p:nvSpPr>
            <p:spPr>
              <a:xfrm>
                <a:off x="851209" y="3088888"/>
                <a:ext cx="13667679" cy="11132330"/>
              </a:xfrm>
              <a:prstGeom prst="rect">
                <a:avLst/>
              </a:prstGeom>
              <a:extLst>
                <a:ext uri="{C572A759-6A51-4108-AA02-DFA0A04FC94B}">
                  <ma14:wrappingTextBoxFlag xmlns:ma14="http://schemas.microsoft.com/office/mac/drawingml/2011/main" xmlns:m="http://schemas.openxmlformats.org/officeDocument/2006/math" xmlns="" val="1"/>
                </a:ext>
              </a:extLst>
            </p:spPr>
            <p:txBody>
              <a:bodyPr/>
              <a:lstStyle/>
              <a:p>
                <a:pPr algn="l" defTabSz="825500">
                  <a:defRPr sz="4400" spc="-44"/>
                </a:pPr>
                <a14:m>
                  <m:oMath xmlns:m="http://schemas.openxmlformats.org/officeDocument/2006/math">
                    <m:sSub>
                      <m:sSubPr>
                        <m:ctrlPr>
                          <a:rPr lang="en-US" sz="4000" b="0" i="1" dirty="0" smtClean="0">
                            <a:latin typeface="Cambria Math" panose="02040503050406030204" pitchFamily="18" charset="0"/>
                            <a:cs typeface="Times New Roman" panose="02020603050405020304" pitchFamily="18" charset="0"/>
                          </a:rPr>
                        </m:ctrlPr>
                      </m:sSubPr>
                      <m:e>
                        <m:r>
                          <a:rPr lang="en-US" sz="4000" b="0" i="1" dirty="0" smtClean="0">
                            <a:latin typeface="Cambria Math" panose="02040503050406030204" pitchFamily="18" charset="0"/>
                            <a:cs typeface="Times New Roman" panose="02020603050405020304" pitchFamily="18" charset="0"/>
                          </a:rPr>
                          <m:t>𝑣</m:t>
                        </m:r>
                      </m:e>
                      <m:sub>
                        <m:r>
                          <a:rPr lang="en-US" sz="4000" b="0" i="1" dirty="0" smtClean="0">
                            <a:latin typeface="Cambria Math" panose="02040503050406030204" pitchFamily="18" charset="0"/>
                            <a:cs typeface="Times New Roman" panose="02020603050405020304" pitchFamily="18" charset="0"/>
                          </a:rPr>
                          <m:t>2</m:t>
                        </m:r>
                      </m:sub>
                    </m:sSub>
                    <m:r>
                      <a:rPr lang="en" sz="4000" i="1" dirty="0" smtClean="0">
                        <a:latin typeface="Cambria Math" panose="02040503050406030204" pitchFamily="18" charset="0"/>
                        <a:cs typeface="Times New Roman" panose="02020603050405020304" pitchFamily="18" charset="0"/>
                      </a:rPr>
                      <m:t> </m:t>
                    </m:r>
                  </m:oMath>
                </a14:m>
                <a:r>
                  <a:rPr lang="en" sz="4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4000" b="0" i="1" smtClean="0">
                            <a:latin typeface="Cambria Math" panose="02040503050406030204" pitchFamily="18" charset="0"/>
                            <a:cs typeface="Times New Roman" panose="02020603050405020304" pitchFamily="18" charset="0"/>
                          </a:rPr>
                        </m:ctrlPr>
                      </m:sSubPr>
                      <m:e>
                        <m:r>
                          <a:rPr lang="en-US" sz="4000" b="0" i="1" smtClean="0">
                            <a:latin typeface="Cambria Math" panose="02040503050406030204" pitchFamily="18" charset="0"/>
                            <a:cs typeface="Times New Roman" panose="02020603050405020304" pitchFamily="18" charset="0"/>
                          </a:rPr>
                          <m:t>𝑣</m:t>
                        </m:r>
                      </m:e>
                      <m:sub>
                        <m:r>
                          <a:rPr lang="en-US" sz="4000" b="0" i="1" smtClean="0">
                            <a:latin typeface="Cambria Math" panose="02040503050406030204" pitchFamily="18" charset="0"/>
                            <a:cs typeface="Times New Roman" panose="02020603050405020304" pitchFamily="18" charset="0"/>
                          </a:rPr>
                          <m:t>3</m:t>
                        </m:r>
                      </m:sub>
                    </m:sSub>
                  </m:oMath>
                </a14:m>
                <a:r>
                  <a:rPr lang="en" sz="4000" dirty="0">
                    <a:latin typeface="Times New Roman" panose="02020603050405020304" pitchFamily="18" charset="0"/>
                    <a:cs typeface="Times New Roman" panose="02020603050405020304" pitchFamily="18" charset="0"/>
                  </a:rPr>
                  <a:t> are statistical results obtained by the following equation:</a:t>
                </a:r>
              </a:p>
              <a:p>
                <a:pPr algn="l" defTabSz="825500">
                  <a:defRPr sz="4400" spc="-44"/>
                </a:pPr>
                <a:endParaRPr lang="en" sz="4800" dirty="0">
                  <a:latin typeface="Times New Roman" panose="02020603050405020304" pitchFamily="18" charset="0"/>
                  <a:cs typeface="Times New Roman" panose="02020603050405020304" pitchFamily="18" charset="0"/>
                </a:endParaRPr>
              </a:p>
              <a:p>
                <a:pPr algn="l" defTabSz="825500">
                  <a:defRPr sz="4400" spc="-44"/>
                </a:pPr>
                <a14:m>
                  <m:oMathPara xmlns:m="http://schemas.openxmlformats.org/officeDocument/2006/math">
                    <m:oMathParaPr>
                      <m:jc m:val="centerGroup"/>
                    </m:oMathParaPr>
                    <m:oMath xmlns:m="http://schemas.openxmlformats.org/officeDocument/2006/math">
                      <m:f>
                        <m:fPr>
                          <m:ctrlPr>
                            <a:rPr lang="en-US" sz="4800" b="0" i="1" smtClean="0">
                              <a:latin typeface="Cambria Math" panose="02040503050406030204" pitchFamily="18" charset="0"/>
                              <a:cs typeface="Times New Roman" panose="02020603050405020304" pitchFamily="18" charset="0"/>
                            </a:rPr>
                          </m:ctrlPr>
                        </m:fPr>
                        <m:num>
                          <m:r>
                            <a:rPr lang="en-US" sz="4800" b="0" i="1" smtClean="0">
                              <a:latin typeface="Cambria Math" panose="02040503050406030204" pitchFamily="18" charset="0"/>
                              <a:cs typeface="Times New Roman" panose="02020603050405020304" pitchFamily="18" charset="0"/>
                            </a:rPr>
                            <m:t>𝑑</m:t>
                          </m:r>
                          <m:sSup>
                            <m:sSupPr>
                              <m:ctrlPr>
                                <a:rPr lang="en-US" sz="4800" b="0" i="1" smtClean="0">
                                  <a:latin typeface="Cambria Math" panose="02040503050406030204" pitchFamily="18" charset="0"/>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𝑁</m:t>
                              </m:r>
                            </m:e>
                            <m:sup>
                              <m:r>
                                <a:rPr lang="en-US" sz="4800" b="0" i="1" smtClean="0">
                                  <a:latin typeface="Cambria Math" panose="02040503050406030204" pitchFamily="18" charset="0"/>
                                  <a:cs typeface="Times New Roman" panose="02020603050405020304" pitchFamily="18" charset="0"/>
                                </a:rPr>
                                <m:t>𝑝𝑎𝑖𝑟𝑠</m:t>
                              </m:r>
                            </m:sup>
                          </m:sSup>
                        </m:num>
                        <m:den>
                          <m:r>
                            <a:rPr lang="en-US" sz="4800" b="0" i="1" smtClean="0">
                              <a:latin typeface="Cambria Math" panose="02040503050406030204" pitchFamily="18" charset="0"/>
                              <a:cs typeface="Times New Roman" panose="02020603050405020304" pitchFamily="18" charset="0"/>
                            </a:rPr>
                            <m:t>𝑑</m:t>
                          </m:r>
                          <m:r>
                            <m:rPr>
                              <m:sty m:val="p"/>
                            </m:rPr>
                            <a:rPr lang="en-US" sz="4800" b="0" i="0" smtClean="0">
                              <a:latin typeface="Cambria Math" panose="02040503050406030204" pitchFamily="18" charset="0"/>
                              <a:cs typeface="Times New Roman" panose="02020603050405020304" pitchFamily="18" charset="0"/>
                            </a:rPr>
                            <m:t>Δ</m:t>
                          </m:r>
                          <m:r>
                            <a:rPr lang="en-US" sz="4800" b="0" i="1" smtClean="0">
                              <a:latin typeface="Cambria Math" panose="02040503050406030204" pitchFamily="18" charset="0"/>
                              <a:cs typeface="Times New Roman" panose="02020603050405020304" pitchFamily="18" charset="0"/>
                            </a:rPr>
                            <m:t>𝜙</m:t>
                          </m:r>
                        </m:den>
                      </m:f>
                      <m:r>
                        <a:rPr lang="en-US" sz="4800" b="0" i="1" smtClean="0">
                          <a:latin typeface="Cambria Math" panose="02040503050406030204" pitchFamily="18" charset="0"/>
                          <a:cs typeface="Times New Roman" panose="02020603050405020304" pitchFamily="18" charset="0"/>
                        </a:rPr>
                        <m:t>=</m:t>
                      </m:r>
                      <m:sSup>
                        <m:sSupPr>
                          <m:ctrlPr>
                            <a:rPr lang="en-US" sz="4800" b="0" i="1" smtClean="0">
                              <a:latin typeface="Cambria Math" panose="02040503050406030204" pitchFamily="18" charset="0"/>
                              <a:cs typeface="Times New Roman" panose="02020603050405020304" pitchFamily="18" charset="0"/>
                            </a:rPr>
                          </m:ctrlPr>
                        </m:sSupPr>
                        <m:e>
                          <m:r>
                            <a:rPr lang="en-US" sz="4800" b="0" i="1" smtClean="0">
                              <a:latin typeface="Cambria Math" panose="02040503050406030204" pitchFamily="18" charset="0"/>
                              <a:cs typeface="Times New Roman" panose="02020603050405020304" pitchFamily="18" charset="0"/>
                            </a:rPr>
                            <m:t>𝑁</m:t>
                          </m:r>
                        </m:e>
                        <m:sup>
                          <m:r>
                            <a:rPr lang="en-US" sz="4800" b="0" i="1" smtClean="0">
                              <a:latin typeface="Cambria Math" panose="02040503050406030204" pitchFamily="18" charset="0"/>
                              <a:cs typeface="Times New Roman" panose="02020603050405020304" pitchFamily="18" charset="0"/>
                            </a:rPr>
                            <m:t>𝑝𝑎𝑖𝑟</m:t>
                          </m:r>
                        </m:sup>
                      </m:sSup>
                      <m:r>
                        <a:rPr lang="en-US" sz="4800" b="0" i="1" smtClean="0">
                          <a:latin typeface="Cambria Math" panose="02040503050406030204" pitchFamily="18" charset="0"/>
                          <a:cs typeface="Times New Roman" panose="02020603050405020304" pitchFamily="18" charset="0"/>
                        </a:rPr>
                        <m:t>(1+2</m:t>
                      </m:r>
                      <m:sSubSup>
                        <m:sSubSupPr>
                          <m:ctrlPr>
                            <a:rPr lang="en-US" sz="4800" b="0" i="1" smtClean="0">
                              <a:latin typeface="Cambria Math" panose="02040503050406030204" pitchFamily="18" charset="0"/>
                              <a:cs typeface="Times New Roman" panose="02020603050405020304" pitchFamily="18" charset="0"/>
                            </a:rPr>
                          </m:ctrlPr>
                        </m:sSubSupPr>
                        <m:e>
                          <m:r>
                            <a:rPr lang="en-US" sz="4800" b="0" i="1" smtClean="0">
                              <a:latin typeface="Cambria Math" panose="02040503050406030204" pitchFamily="18" charset="0"/>
                              <a:cs typeface="Times New Roman" panose="02020603050405020304" pitchFamily="18" charset="0"/>
                            </a:rPr>
                            <m:t>𝑣</m:t>
                          </m:r>
                        </m:e>
                        <m:sub>
                          <m:r>
                            <a:rPr lang="en-US" sz="4800" b="0" i="1" smtClean="0">
                              <a:latin typeface="Cambria Math" panose="02040503050406030204" pitchFamily="18" charset="0"/>
                              <a:cs typeface="Times New Roman" panose="02020603050405020304" pitchFamily="18" charset="0"/>
                            </a:rPr>
                            <m:t>2</m:t>
                          </m:r>
                        </m:sub>
                        <m:sup>
                          <m:r>
                            <a:rPr lang="en-US" sz="4800" b="0" i="1" smtClean="0">
                              <a:latin typeface="Cambria Math" panose="02040503050406030204" pitchFamily="18" charset="0"/>
                              <a:cs typeface="Times New Roman" panose="02020603050405020304" pitchFamily="18" charset="0"/>
                            </a:rPr>
                            <m:t>2</m:t>
                          </m:r>
                        </m:sup>
                      </m:sSubSup>
                      <m:func>
                        <m:funcPr>
                          <m:ctrlPr>
                            <a:rPr lang="en-US" sz="4800" b="0" i="1" smtClean="0">
                              <a:latin typeface="Cambria Math" panose="02040503050406030204" pitchFamily="18" charset="0"/>
                              <a:cs typeface="Times New Roman" panose="02020603050405020304" pitchFamily="18" charset="0"/>
                            </a:rPr>
                          </m:ctrlPr>
                        </m:funcPr>
                        <m:fName>
                          <m:r>
                            <m:rPr>
                              <m:sty m:val="p"/>
                            </m:rPr>
                            <a:rPr lang="en-US" sz="4800" b="0" i="0" smtClean="0">
                              <a:latin typeface="Cambria Math" panose="02040503050406030204" pitchFamily="18" charset="0"/>
                              <a:cs typeface="Times New Roman" panose="02020603050405020304" pitchFamily="18" charset="0"/>
                            </a:rPr>
                            <m:t>cos</m:t>
                          </m:r>
                        </m:fName>
                        <m:e>
                          <m:d>
                            <m:dPr>
                              <m:ctrlPr>
                                <a:rPr lang="en-US" sz="4800" b="0" i="1" smtClean="0">
                                  <a:latin typeface="Cambria Math" panose="02040503050406030204" pitchFamily="18" charset="0"/>
                                  <a:cs typeface="Times New Roman" panose="02020603050405020304" pitchFamily="18" charset="0"/>
                                </a:rPr>
                              </m:ctrlPr>
                            </m:dPr>
                            <m:e>
                              <m:r>
                                <a:rPr lang="en-US" sz="4800" b="0" i="1" smtClean="0">
                                  <a:latin typeface="Cambria Math" panose="02040503050406030204" pitchFamily="18" charset="0"/>
                                  <a:cs typeface="Times New Roman" panose="02020603050405020304" pitchFamily="18" charset="0"/>
                                </a:rPr>
                                <m:t>2</m:t>
                              </m:r>
                              <m:r>
                                <m:rPr>
                                  <m:sty m:val="p"/>
                                </m:rPr>
                                <a:rPr lang="en-US" sz="4800" b="0" i="0" smtClean="0">
                                  <a:latin typeface="Cambria Math" panose="02040503050406030204" pitchFamily="18" charset="0"/>
                                  <a:cs typeface="Times New Roman" panose="02020603050405020304" pitchFamily="18" charset="0"/>
                                </a:rPr>
                                <m:t>Δ</m:t>
                              </m:r>
                              <m:r>
                                <a:rPr lang="en-US" sz="4800" b="0" i="1" smtClean="0">
                                  <a:latin typeface="Cambria Math" panose="02040503050406030204" pitchFamily="18" charset="0"/>
                                  <a:cs typeface="Times New Roman" panose="02020603050405020304" pitchFamily="18" charset="0"/>
                                </a:rPr>
                                <m:t>𝜙</m:t>
                              </m:r>
                            </m:e>
                          </m:d>
                        </m:e>
                      </m:func>
                      <m:r>
                        <a:rPr lang="en-US" sz="4800" b="0" i="1" smtClean="0">
                          <a:latin typeface="Cambria Math" panose="02040503050406030204" pitchFamily="18" charset="0"/>
                          <a:cs typeface="Times New Roman" panose="02020603050405020304" pitchFamily="18" charset="0"/>
                        </a:rPr>
                        <m:t>+2</m:t>
                      </m:r>
                      <m:sSubSup>
                        <m:sSubSupPr>
                          <m:ctrlPr>
                            <a:rPr lang="en-US" sz="4800" b="0" i="1" smtClean="0">
                              <a:latin typeface="Cambria Math" panose="02040503050406030204" pitchFamily="18" charset="0"/>
                              <a:cs typeface="Times New Roman" panose="02020603050405020304" pitchFamily="18" charset="0"/>
                            </a:rPr>
                          </m:ctrlPr>
                        </m:sSubSupPr>
                        <m:e>
                          <m:r>
                            <a:rPr lang="en-US" sz="4800" b="0" i="1" smtClean="0">
                              <a:latin typeface="Cambria Math" panose="02040503050406030204" pitchFamily="18" charset="0"/>
                              <a:cs typeface="Times New Roman" panose="02020603050405020304" pitchFamily="18" charset="0"/>
                            </a:rPr>
                            <m:t>𝑣</m:t>
                          </m:r>
                        </m:e>
                        <m:sub>
                          <m:r>
                            <a:rPr lang="en-US" sz="4800" b="0" i="1" smtClean="0">
                              <a:latin typeface="Cambria Math" panose="02040503050406030204" pitchFamily="18" charset="0"/>
                              <a:cs typeface="Times New Roman" panose="02020603050405020304" pitchFamily="18" charset="0"/>
                            </a:rPr>
                            <m:t>3</m:t>
                          </m:r>
                        </m:sub>
                        <m:sup>
                          <m:r>
                            <a:rPr lang="en-US" sz="4800" b="0" i="1" smtClean="0">
                              <a:latin typeface="Cambria Math" panose="02040503050406030204" pitchFamily="18" charset="0"/>
                              <a:cs typeface="Times New Roman" panose="02020603050405020304" pitchFamily="18" charset="0"/>
                            </a:rPr>
                            <m:t>2</m:t>
                          </m:r>
                        </m:sup>
                      </m:sSubSup>
                      <m:r>
                        <m:rPr>
                          <m:sty m:val="p"/>
                        </m:rPr>
                        <a:rPr lang="en-US" sz="4800" b="0" i="0" smtClean="0">
                          <a:latin typeface="Cambria Math" panose="02040503050406030204" pitchFamily="18" charset="0"/>
                          <a:cs typeface="Times New Roman" panose="02020603050405020304" pitchFamily="18" charset="0"/>
                        </a:rPr>
                        <m:t>cos</m:t>
                      </m:r>
                      <m:r>
                        <a:rPr lang="en-US" sz="4800" b="0" i="1" smtClean="0">
                          <a:latin typeface="Cambria Math" panose="02040503050406030204" pitchFamily="18" charset="0"/>
                          <a:cs typeface="Times New Roman" panose="02020603050405020304" pitchFamily="18" charset="0"/>
                        </a:rPr>
                        <m:t>⁡(3</m:t>
                      </m:r>
                      <m:r>
                        <m:rPr>
                          <m:sty m:val="p"/>
                        </m:rPr>
                        <a:rPr lang="en-US" sz="4800" b="0" i="0" smtClean="0">
                          <a:latin typeface="Cambria Math" panose="02040503050406030204" pitchFamily="18" charset="0"/>
                          <a:cs typeface="Times New Roman" panose="02020603050405020304" pitchFamily="18" charset="0"/>
                        </a:rPr>
                        <m:t>Δ</m:t>
                      </m:r>
                      <m:r>
                        <a:rPr lang="en-US" sz="4800" b="0" i="1" smtClean="0">
                          <a:latin typeface="Cambria Math" panose="02040503050406030204" pitchFamily="18" charset="0"/>
                          <a:cs typeface="Times New Roman" panose="02020603050405020304" pitchFamily="18" charset="0"/>
                        </a:rPr>
                        <m:t>𝜙</m:t>
                      </m:r>
                      <m:r>
                        <a:rPr lang="en-US" sz="4800" b="0" i="1" smtClean="0">
                          <a:latin typeface="Cambria Math" panose="02040503050406030204" pitchFamily="18" charset="0"/>
                          <a:cs typeface="Times New Roman" panose="02020603050405020304" pitchFamily="18" charset="0"/>
                        </a:rPr>
                        <m:t>))</m:t>
                      </m:r>
                    </m:oMath>
                  </m:oMathPara>
                </a14:m>
                <a:endParaRPr lang="en" sz="4800" dirty="0">
                  <a:latin typeface="Times New Roman" panose="02020603050405020304" pitchFamily="18" charset="0"/>
                  <a:cs typeface="Times New Roman" panose="02020603050405020304" pitchFamily="18" charset="0"/>
                </a:endParaRPr>
              </a:p>
              <a:p>
                <a:pPr algn="l" defTabSz="825500">
                  <a:defRPr sz="4400" spc="-44"/>
                </a:pPr>
                <a:endParaRPr lang="en" sz="4400" dirty="0">
                  <a:latin typeface="Times New Roman" panose="02020603050405020304" pitchFamily="18" charset="0"/>
                  <a:cs typeface="Times New Roman" panose="02020603050405020304" pitchFamily="18" charset="0"/>
                </a:endParaRPr>
              </a:p>
              <a:p>
                <a:pPr algn="l" defTabSz="825500">
                  <a:defRPr sz="4400" spc="-44"/>
                </a:pPr>
                <a:r>
                  <a:rPr lang="en" sz="4000" dirty="0">
                    <a:latin typeface="Times New Roman" panose="02020603050405020304" pitchFamily="18" charset="0"/>
                    <a:cs typeface="Times New Roman" panose="02020603050405020304" pitchFamily="18" charset="0"/>
                  </a:rPr>
                  <a:t>Incidentally, we could find that </a:t>
                </a:r>
              </a:p>
              <a:p>
                <a:pPr algn="l" defTabSz="825500">
                  <a:defRPr sz="4400" spc="-44"/>
                </a:pPr>
                <a:endParaRPr lang="en" sz="4000" dirty="0">
                  <a:latin typeface="Times New Roman" panose="02020603050405020304" pitchFamily="18" charset="0"/>
                  <a:cs typeface="Times New Roman" panose="02020603050405020304" pitchFamily="18" charset="0"/>
                </a:endParaRPr>
              </a:p>
              <a:p>
                <a:pPr algn="l" defTabSz="825500">
                  <a:defRPr sz="4400" spc="-44"/>
                </a:pPr>
                <a:r>
                  <a:rPr lang="en-US" sz="4400" b="0" dirty="0">
                    <a:cs typeface="Times New Roman" panose="02020603050405020304" pitchFamily="18" charset="0"/>
                  </a:rPr>
                  <a:t>					</a:t>
                </a:r>
                <a14:m>
                  <m:oMath xmlns:m="http://schemas.openxmlformats.org/officeDocument/2006/math">
                    <m:sSub>
                      <m:sSubPr>
                        <m:ctrlPr>
                          <a:rPr lang="en-US" sz="4400" b="0" i="1" smtClean="0">
                            <a:latin typeface="Cambria Math" panose="02040503050406030204" pitchFamily="18" charset="0"/>
                            <a:cs typeface="Times New Roman" panose="02020603050405020304" pitchFamily="18" charset="0"/>
                          </a:rPr>
                        </m:ctrlPr>
                      </m:sSubPr>
                      <m:e>
                        <m:r>
                          <a:rPr lang="en-US" sz="4400" b="0" i="1" smtClean="0">
                            <a:latin typeface="Cambria Math" panose="02040503050406030204" pitchFamily="18" charset="0"/>
                            <a:cs typeface="Times New Roman" panose="02020603050405020304" pitchFamily="18" charset="0"/>
                          </a:rPr>
                          <m:t>𝑣</m:t>
                        </m:r>
                      </m:e>
                      <m:sub>
                        <m:r>
                          <a:rPr lang="en-US" sz="4400" b="0" i="1" smtClean="0">
                            <a:latin typeface="Cambria Math" panose="02040503050406030204" pitchFamily="18" charset="0"/>
                            <a:cs typeface="Times New Roman" panose="02020603050405020304" pitchFamily="18" charset="0"/>
                          </a:rPr>
                          <m:t>2</m:t>
                        </m:r>
                      </m:sub>
                    </m:sSub>
                    <m:r>
                      <a:rPr lang="en-US" sz="44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4400" b="0" i="1" smtClean="0">
                            <a:latin typeface="Cambria Math" panose="02040503050406030204" pitchFamily="18" charset="0"/>
                            <a:ea typeface="Cambria Math" panose="02040503050406030204" pitchFamily="18" charset="0"/>
                            <a:cs typeface="Times New Roman" panose="02020603050405020304" pitchFamily="18" charset="0"/>
                          </a:rPr>
                          <m:t>𝜀</m:t>
                        </m:r>
                      </m:e>
                      <m:sub>
                        <m:r>
                          <a:rPr lang="en-US" sz="4400" b="0" i="1" smtClean="0">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4400" i="1">
                            <a:latin typeface="Cambria Math" panose="02040503050406030204" pitchFamily="18" charset="0"/>
                            <a:cs typeface="Times New Roman" panose="02020603050405020304" pitchFamily="18" charset="0"/>
                          </a:rPr>
                        </m:ctrlPr>
                      </m:sSubPr>
                      <m:e>
                        <m:r>
                          <a:rPr lang="en-US" altLang="zh-CN" sz="4400" i="1">
                            <a:latin typeface="Cambria Math" panose="02040503050406030204" pitchFamily="18" charset="0"/>
                            <a:cs typeface="Times New Roman" panose="02020603050405020304" pitchFamily="18" charset="0"/>
                          </a:rPr>
                          <m:t>𝑣</m:t>
                        </m:r>
                      </m:e>
                      <m:sub>
                        <m:r>
                          <a:rPr lang="en-US" altLang="zh-CN" sz="4400" i="1">
                            <a:latin typeface="Cambria Math" panose="02040503050406030204" pitchFamily="18" charset="0"/>
                            <a:cs typeface="Times New Roman" panose="02020603050405020304" pitchFamily="18" charset="0"/>
                          </a:rPr>
                          <m:t>3</m:t>
                        </m:r>
                      </m:sub>
                    </m:sSub>
                    <m:r>
                      <a:rPr lang="en-US" altLang="zh-CN" sz="44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4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4400" i="1">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4400" i="1">
                            <a:latin typeface="Cambria Math" panose="02040503050406030204" pitchFamily="18" charset="0"/>
                            <a:ea typeface="Cambria Math" panose="02040503050406030204" pitchFamily="18" charset="0"/>
                            <a:cs typeface="Times New Roman" panose="02020603050405020304" pitchFamily="18" charset="0"/>
                          </a:rPr>
                          <m:t>3</m:t>
                        </m:r>
                      </m:sub>
                    </m:sSub>
                  </m:oMath>
                </a14:m>
                <a:endParaRPr lang="en" altLang="zh-CN" dirty="0">
                  <a:latin typeface="Times New Roman" panose="02020603050405020304" pitchFamily="18" charset="0"/>
                  <a:cs typeface="Times New Roman" panose="02020603050405020304" pitchFamily="18" charset="0"/>
                </a:endParaRPr>
              </a:p>
              <a:p>
                <a:pPr algn="l" defTabSz="825500">
                  <a:defRPr sz="4400" spc="-44"/>
                </a:pPr>
                <a:endParaRPr lang="en" dirty="0">
                  <a:latin typeface="Times New Roman" panose="02020603050405020304" pitchFamily="18" charset="0"/>
                  <a:cs typeface="Times New Roman" panose="02020603050405020304" pitchFamily="18" charset="0"/>
                </a:endParaRPr>
              </a:p>
              <a:p>
                <a:pPr algn="l" defTabSz="825500">
                  <a:defRPr sz="4400" spc="-44"/>
                </a:pPr>
                <a:endParaRPr lang="en" dirty="0">
                  <a:latin typeface="Times New Roman" panose="02020603050405020304" pitchFamily="18" charset="0"/>
                  <a:cs typeface="Times New Roman" panose="02020603050405020304" pitchFamily="18" charset="0"/>
                </a:endParaRPr>
              </a:p>
              <a:p>
                <a:pPr algn="l" defTabSz="825500">
                  <a:defRPr sz="4400" spc="-44"/>
                </a:pPr>
                <a:endParaRPr lang="en" dirty="0">
                  <a:latin typeface="Times New Roman" panose="02020603050405020304" pitchFamily="18" charset="0"/>
                  <a:cs typeface="Times New Roman" panose="02020603050405020304" pitchFamily="18" charset="0"/>
                </a:endParaRPr>
              </a:p>
            </p:txBody>
          </p:sp>
        </mc:Choice>
        <mc:Fallback>
          <p:sp>
            <p:nvSpPr>
              <p:cNvPr id="192" name="Expanding the following equation:…"/>
              <p:cNvSpPr txBox="1">
                <a:spLocks noGrp="1" noRot="1" noChangeAspect="1" noMove="1" noResize="1" noEditPoints="1" noAdjustHandles="1" noChangeArrowheads="1" noChangeShapeType="1" noTextEdit="1"/>
              </p:cNvSpPr>
              <p:nvPr>
                <p:ph type="body" idx="21"/>
              </p:nvPr>
            </p:nvSpPr>
            <p:spPr>
              <a:xfrm>
                <a:off x="851209" y="3088888"/>
                <a:ext cx="13667679" cy="11132330"/>
              </a:xfrm>
              <a:prstGeom prst="rect">
                <a:avLst/>
              </a:prstGeom>
              <a:blipFill>
                <a:blip r:embed="rId4"/>
                <a:stretch>
                  <a:fillRect l="-1950" t="-912" r="-1393"/>
                </a:stretch>
              </a:blip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5" name="图片 4" descr="图表, 直方图&#10;&#10;描述已自动生成">
            <a:extLst>
              <a:ext uri="{FF2B5EF4-FFF2-40B4-BE49-F238E27FC236}">
                <a16:creationId xmlns:a16="http://schemas.microsoft.com/office/drawing/2014/main" id="{B7BB0285-5B50-478B-911F-BC3319DA5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8888" y="3088889"/>
            <a:ext cx="10050964" cy="7538223"/>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he Jets created during the collision"/>
          <p:cNvSpPr txBox="1">
            <a:spLocks noGrp="1"/>
          </p:cNvSpPr>
          <p:nvPr>
            <p:ph type="title"/>
          </p:nvPr>
        </p:nvSpPr>
        <p:spPr>
          <a:xfrm>
            <a:off x="906966" y="841607"/>
            <a:ext cx="21945600" cy="1727200"/>
          </a:xfrm>
          <a:prstGeom prst="rect">
            <a:avLst/>
          </a:prstGeom>
        </p:spPr>
        <p:txBody>
          <a:bodyPr/>
          <a:lstStyle/>
          <a:p>
            <a:r>
              <a:rPr b="1" dirty="0">
                <a:latin typeface="Times New Roman" panose="02020603050405020304" pitchFamily="18" charset="0"/>
                <a:cs typeface="Times New Roman" panose="02020603050405020304" pitchFamily="18" charset="0"/>
              </a:rPr>
              <a:t>The Jets created during the collision</a:t>
            </a:r>
          </a:p>
        </p:txBody>
      </p:sp>
      <p:sp>
        <p:nvSpPr>
          <p:cNvPr id="222" name="Jets can be considered as the tracks of the particles emitted during the collision that have similar direction.…"/>
          <p:cNvSpPr txBox="1">
            <a:spLocks noGrp="1"/>
          </p:cNvSpPr>
          <p:nvPr>
            <p:ph type="body" idx="21"/>
          </p:nvPr>
        </p:nvSpPr>
        <p:spPr>
          <a:xfrm>
            <a:off x="1219200" y="2384648"/>
            <a:ext cx="21945602" cy="1069754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l" defTabSz="825500">
              <a:defRPr sz="4400" spc="-44"/>
            </a:pPr>
            <a:r>
              <a:rPr dirty="0">
                <a:latin typeface="Times New Roman" panose="02020603050405020304" pitchFamily="18" charset="0"/>
                <a:cs typeface="Times New Roman" panose="02020603050405020304" pitchFamily="18" charset="0"/>
              </a:rPr>
              <a:t>Jets can be considered as the tracks of the particles emitted during the collision that have similar direction.</a:t>
            </a:r>
          </a:p>
          <a:p>
            <a:pPr algn="l" defTabSz="825500">
              <a:defRPr sz="4400" spc="-44"/>
            </a:pPr>
            <a:endParaRPr dirty="0">
              <a:latin typeface="Times New Roman" panose="02020603050405020304" pitchFamily="18" charset="0"/>
              <a:cs typeface="Times New Roman" panose="02020603050405020304" pitchFamily="18" charset="0"/>
            </a:endParaRPr>
          </a:p>
          <a:p>
            <a:pPr algn="l" defTabSz="825500">
              <a:defRPr sz="4400" spc="-44"/>
            </a:pPr>
            <a:r>
              <a:rPr dirty="0">
                <a:latin typeface="Times New Roman" panose="02020603050405020304" pitchFamily="18" charset="0"/>
                <a:cs typeface="Times New Roman" panose="02020603050405020304" pitchFamily="18" charset="0"/>
              </a:rPr>
              <a:t>We select |</a:t>
            </a:r>
            <a:r>
              <a:rPr dirty="0" err="1">
                <a:latin typeface="Times New Roman" panose="02020603050405020304" pitchFamily="18" charset="0"/>
                <a:cs typeface="Times New Roman" panose="02020603050405020304" pitchFamily="18" charset="0"/>
              </a:rPr>
              <a:t>Δη</a:t>
            </a:r>
            <a:r>
              <a:rPr dirty="0">
                <a:latin typeface="Times New Roman" panose="02020603050405020304" pitchFamily="18" charset="0"/>
                <a:cs typeface="Times New Roman" panose="02020603050405020304" pitchFamily="18" charset="0"/>
              </a:rPr>
              <a:t>| &gt; 1 in order to eliminate the non-flow effect brought by the part at which |</a:t>
            </a:r>
            <a:r>
              <a:rPr dirty="0" err="1">
                <a:latin typeface="Times New Roman" panose="02020603050405020304" pitchFamily="18" charset="0"/>
                <a:cs typeface="Times New Roman" panose="02020603050405020304" pitchFamily="18" charset="0"/>
              </a:rPr>
              <a:t>Δη</a:t>
            </a:r>
            <a:r>
              <a:rPr dirty="0">
                <a:latin typeface="Times New Roman" panose="02020603050405020304" pitchFamily="18" charset="0"/>
                <a:cs typeface="Times New Roman" panose="02020603050405020304" pitchFamily="18" charset="0"/>
              </a:rPr>
              <a:t>| &lt; 1. </a:t>
            </a:r>
          </a:p>
          <a:p>
            <a:pPr algn="l" defTabSz="825500">
              <a:defRPr sz="4400" spc="-44"/>
            </a:pPr>
            <a:r>
              <a:rPr dirty="0">
                <a:latin typeface="Times New Roman" panose="02020603050405020304" pitchFamily="18" charset="0"/>
                <a:cs typeface="Times New Roman" panose="02020603050405020304" pitchFamily="18" charset="0"/>
              </a:rPr>
              <a:t>When |</a:t>
            </a:r>
            <a:r>
              <a:rPr dirty="0" err="1">
                <a:latin typeface="Times New Roman" panose="02020603050405020304" pitchFamily="18" charset="0"/>
                <a:cs typeface="Times New Roman" panose="02020603050405020304" pitchFamily="18" charset="0"/>
              </a:rPr>
              <a:t>Δη</a:t>
            </a:r>
            <a:r>
              <a:rPr dirty="0">
                <a:latin typeface="Times New Roman" panose="02020603050405020304" pitchFamily="18" charset="0"/>
                <a:cs typeface="Times New Roman" panose="02020603050405020304" pitchFamily="18" charset="0"/>
              </a:rPr>
              <a:t>| &lt; 1, the RHIC will produce a lot of jets (the clusters of particles that have the similar azimuth) that contributes to the final anisotropy. </a:t>
            </a:r>
          </a:p>
        </p:txBody>
      </p:sp>
      <p:pic>
        <p:nvPicPr>
          <p:cNvPr id="223" name="1281691666321_.pic.jpg" descr="1281691666321_.pic.jpg"/>
          <p:cNvPicPr>
            <a:picLocks noChangeAspect="1"/>
          </p:cNvPicPr>
          <p:nvPr/>
        </p:nvPicPr>
        <p:blipFill>
          <a:blip r:embed="rId2"/>
          <a:stretch>
            <a:fillRect/>
          </a:stretch>
        </p:blipFill>
        <p:spPr>
          <a:xfrm>
            <a:off x="442301" y="7149987"/>
            <a:ext cx="13368470" cy="4913816"/>
          </a:xfrm>
          <a:prstGeom prst="rect">
            <a:avLst/>
          </a:prstGeom>
          <a:ln w="12700">
            <a:miter lim="400000"/>
          </a:ln>
        </p:spPr>
      </p:pic>
      <p:pic>
        <p:nvPicPr>
          <p:cNvPr id="2" name="图片 1">
            <a:extLst>
              <a:ext uri="{FF2B5EF4-FFF2-40B4-BE49-F238E27FC236}">
                <a16:creationId xmlns:a16="http://schemas.microsoft.com/office/drawing/2014/main" id="{21E37EA6-D5DB-6AC7-E577-EED9A96FD723}"/>
              </a:ext>
            </a:extLst>
          </p:cNvPr>
          <p:cNvPicPr>
            <a:picLocks noChangeAspect="1"/>
          </p:cNvPicPr>
          <p:nvPr/>
        </p:nvPicPr>
        <p:blipFill>
          <a:blip r:embed="rId3"/>
          <a:stretch>
            <a:fillRect/>
          </a:stretch>
        </p:blipFill>
        <p:spPr>
          <a:xfrm>
            <a:off x="14123005" y="5738210"/>
            <a:ext cx="10059612" cy="7544709"/>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1" name="The relationship between the fluctuation and V2, V3"/>
              <p:cNvSpPr txBox="1">
                <a:spLocks noGrp="1"/>
              </p:cNvSpPr>
              <p:nvPr>
                <p:ph type="title"/>
              </p:nvPr>
            </p:nvSpPr>
            <p:spPr>
              <a:prstGeom prst="rect">
                <a:avLst/>
              </a:prstGeom>
            </p:spPr>
            <p:txBody>
              <a:bodyPr>
                <a:noAutofit/>
              </a:bodyPr>
              <a:lstStyle>
                <a:lvl1pPr defTabSz="2170176">
                  <a:defRPr sz="7476" spc="-74"/>
                </a:lvl1pPr>
              </a:lstStyle>
              <a:p>
                <a:r>
                  <a:rPr lang="en-US" sz="8400" b="1" dirty="0">
                    <a:latin typeface="Times New Roman" panose="02020603050405020304" pitchFamily="18" charset="0"/>
                    <a:cs typeface="Times New Roman" panose="02020603050405020304" pitchFamily="18" charset="0"/>
                  </a:rPr>
                  <a:t>Fluctuation and </a:t>
                </a:r>
                <a14:m>
                  <m:oMath xmlns:m="http://schemas.openxmlformats.org/officeDocument/2006/math">
                    <m:sSub>
                      <m:sSubPr>
                        <m:ctrlPr>
                          <a:rPr lang="en-US" sz="8400" b="1" i="1" smtClean="0">
                            <a:latin typeface="Cambria Math" panose="02040503050406030204" pitchFamily="18" charset="0"/>
                            <a:cs typeface="Times New Roman" panose="02020603050405020304" pitchFamily="18" charset="0"/>
                          </a:rPr>
                        </m:ctrlPr>
                      </m:sSubPr>
                      <m:e>
                        <m:r>
                          <a:rPr lang="en-US" sz="8400" b="1" i="1" smtClean="0">
                            <a:latin typeface="Cambria Math" panose="02040503050406030204" pitchFamily="18" charset="0"/>
                            <a:cs typeface="Times New Roman" panose="02020603050405020304" pitchFamily="18" charset="0"/>
                          </a:rPr>
                          <m:t>𝒗</m:t>
                        </m:r>
                      </m:e>
                      <m:sub>
                        <m:r>
                          <a:rPr lang="en-US" sz="8400" b="1" i="1" smtClean="0">
                            <a:latin typeface="Cambria Math" panose="02040503050406030204" pitchFamily="18" charset="0"/>
                            <a:cs typeface="Times New Roman" panose="02020603050405020304" pitchFamily="18" charset="0"/>
                          </a:rPr>
                          <m:t>𝟐</m:t>
                        </m:r>
                      </m:sub>
                    </m:sSub>
                    <m:r>
                      <a:rPr lang="en-US" sz="8400" b="1" i="1" smtClean="0">
                        <a:latin typeface="Cambria Math" panose="02040503050406030204" pitchFamily="18" charset="0"/>
                        <a:cs typeface="Times New Roman" panose="02020603050405020304" pitchFamily="18" charset="0"/>
                      </a:rPr>
                      <m:t>, </m:t>
                    </m:r>
                    <m:sSub>
                      <m:sSubPr>
                        <m:ctrlPr>
                          <a:rPr lang="en-US" sz="8400" b="1" i="1" smtClean="0">
                            <a:latin typeface="Cambria Math" panose="02040503050406030204" pitchFamily="18" charset="0"/>
                            <a:cs typeface="Times New Roman" panose="02020603050405020304" pitchFamily="18" charset="0"/>
                          </a:rPr>
                        </m:ctrlPr>
                      </m:sSubPr>
                      <m:e>
                        <m:r>
                          <a:rPr lang="en-US" sz="8400" b="1" i="1" smtClean="0">
                            <a:latin typeface="Cambria Math" panose="02040503050406030204" pitchFamily="18" charset="0"/>
                            <a:cs typeface="Times New Roman" panose="02020603050405020304" pitchFamily="18" charset="0"/>
                          </a:rPr>
                          <m:t>𝒗</m:t>
                        </m:r>
                      </m:e>
                      <m:sub>
                        <m:r>
                          <a:rPr lang="en-US" sz="8400" b="1" i="1" smtClean="0">
                            <a:latin typeface="Cambria Math" panose="02040503050406030204" pitchFamily="18" charset="0"/>
                            <a:cs typeface="Times New Roman" panose="02020603050405020304" pitchFamily="18" charset="0"/>
                          </a:rPr>
                          <m:t>𝟑</m:t>
                        </m:r>
                      </m:sub>
                    </m:sSub>
                  </m:oMath>
                </a14:m>
                <a:endParaRPr sz="8400" b="1" dirty="0">
                  <a:latin typeface="Times New Roman" panose="02020603050405020304" pitchFamily="18" charset="0"/>
                  <a:cs typeface="Times New Roman" panose="02020603050405020304" pitchFamily="18" charset="0"/>
                </a:endParaRPr>
              </a:p>
            </p:txBody>
          </p:sp>
        </mc:Choice>
        <mc:Fallback>
          <p:sp>
            <p:nvSpPr>
              <p:cNvPr id="201" name="The relationship between the fluctuation and V2, V3"/>
              <p:cNvSpPr txBox="1">
                <a:spLocks noGrp="1" noRot="1" noChangeAspect="1" noMove="1" noResize="1" noEditPoints="1" noAdjustHandles="1" noChangeArrowheads="1" noChangeShapeType="1" noTextEdit="1"/>
              </p:cNvSpPr>
              <p:nvPr>
                <p:ph type="title"/>
              </p:nvPr>
            </p:nvSpPr>
            <p:spPr>
              <a:prstGeom prst="rect">
                <a:avLst/>
              </a:prstGeom>
              <a:blipFill>
                <a:blip r:embed="rId3"/>
                <a:stretch>
                  <a:fillRect t="-29927"/>
                </a:stretch>
              </a:blipFill>
            </p:spPr>
            <p:txBody>
              <a:bodyPr/>
              <a:lstStyle/>
              <a:p>
                <a:r>
                  <a:rPr lang="zh-CN" altLang="en-US">
                    <a:noFill/>
                  </a:rPr>
                  <a:t> </a:t>
                </a:r>
              </a:p>
            </p:txBody>
          </p:sp>
        </mc:Fallback>
      </mc:AlternateContent>
      <p:sp>
        <p:nvSpPr>
          <p:cNvPr id="202" name="When the two nucleons are moving along the beam axis, non central collision may occur, which creates non-symmetric pressure gradient. The pressure gradient along the minor axis of the ellipse is greater than the pressure gradient along the major axis.…"/>
          <p:cNvSpPr txBox="1">
            <a:spLocks noGrp="1"/>
          </p:cNvSpPr>
          <p:nvPr>
            <p:ph type="body" idx="21"/>
          </p:nvPr>
        </p:nvSpPr>
        <p:spPr>
          <a:xfrm>
            <a:off x="1219200" y="2317741"/>
            <a:ext cx="21945602" cy="1101895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just" defTabSz="825500">
              <a:defRPr sz="4400" spc="-44"/>
            </a:pPr>
            <a:r>
              <a:rPr lang="en" dirty="0">
                <a:latin typeface="Times New Roman" panose="02020603050405020304" pitchFamily="18" charset="0"/>
                <a:cs typeface="Times New Roman" panose="02020603050405020304" pitchFamily="18" charset="0"/>
              </a:rPr>
              <a:t>When the two nucleons are moving along the beam axis, non central collision may occur, which creates non-symmetric pressure gradient. The pressure gradient along the minor axis of the ellipse is greater than the pressure gradient along the major axis.</a:t>
            </a:r>
          </a:p>
          <a:p>
            <a:pPr algn="just" defTabSz="825500">
              <a:defRPr sz="4400" spc="-44"/>
            </a:pPr>
            <a:endParaRPr lang="en" dirty="0">
              <a:latin typeface="Times New Roman" panose="02020603050405020304" pitchFamily="18" charset="0"/>
              <a:cs typeface="Times New Roman" panose="02020603050405020304" pitchFamily="18" charset="0"/>
            </a:endParaRPr>
          </a:p>
          <a:p>
            <a:pPr algn="just" defTabSz="825500">
              <a:defRPr sz="4400" spc="-44"/>
            </a:pPr>
            <a:r>
              <a:rPr lang="en" dirty="0">
                <a:latin typeface="Times New Roman" panose="02020603050405020304" pitchFamily="18" charset="0"/>
                <a:cs typeface="Times New Roman" panose="02020603050405020304" pitchFamily="18" charset="0"/>
              </a:rPr>
              <a:t>As the particles’ interaction goes on, the </a:t>
            </a:r>
            <a:r>
              <a:rPr lang="en" dirty="0" err="1">
                <a:latin typeface="Times New Roman" panose="02020603050405020304" pitchFamily="18" charset="0"/>
                <a:cs typeface="Times New Roman" panose="02020603050405020304" pitchFamily="18" charset="0"/>
              </a:rPr>
              <a:t>spacial</a:t>
            </a:r>
            <a:r>
              <a:rPr lang="en" dirty="0">
                <a:latin typeface="Times New Roman" panose="02020603050405020304" pitchFamily="18" charset="0"/>
                <a:cs typeface="Times New Roman" panose="02020603050405020304" pitchFamily="18" charset="0"/>
              </a:rPr>
              <a:t> anisotropy converts into the final anisotropic within the momentum space. Such circumstance is called the anisotropic elliptic flow.</a:t>
            </a:r>
          </a:p>
          <a:p>
            <a:pPr algn="just" defTabSz="825500">
              <a:defRPr sz="4400" spc="-44"/>
            </a:pPr>
            <a:endParaRPr lang="en" dirty="0">
              <a:latin typeface="Times New Roman" panose="02020603050405020304" pitchFamily="18" charset="0"/>
              <a:cs typeface="Times New Roman" panose="02020603050405020304" pitchFamily="18" charset="0"/>
            </a:endParaRPr>
          </a:p>
          <a:p>
            <a:pPr algn="just" defTabSz="825500">
              <a:defRPr sz="4400" spc="-44"/>
            </a:pPr>
            <a:r>
              <a:rPr lang="en" dirty="0">
                <a:latin typeface="Times New Roman" panose="02020603050405020304" pitchFamily="18" charset="0"/>
                <a:cs typeface="Times New Roman" panose="02020603050405020304" pitchFamily="18" charset="0"/>
              </a:rPr>
              <a:t>The uneven distribution of the particle density causes the configurational fluctuation, which brings  possibility for the collision to form a triangular flow.</a:t>
            </a:r>
          </a:p>
          <a:p>
            <a:pPr algn="just" defTabSz="825500">
              <a:defRPr sz="4400" spc="-44"/>
            </a:pPr>
            <a:endParaRPr lang="en" dirty="0">
              <a:latin typeface="Times New Roman" panose="02020603050405020304" pitchFamily="18" charset="0"/>
              <a:cs typeface="Times New Roman" panose="02020603050405020304" pitchFamily="18" charset="0"/>
            </a:endParaRPr>
          </a:p>
          <a:p>
            <a:pPr algn="just" defTabSz="825500">
              <a:defRPr sz="4400" spc="-44"/>
            </a:pPr>
            <a:r>
              <a:rPr lang="en" dirty="0">
                <a:latin typeface="Times New Roman" panose="02020603050405020304" pitchFamily="18" charset="0"/>
                <a:cs typeface="Times New Roman" panose="02020603050405020304" pitchFamily="18" charset="0"/>
              </a:rPr>
              <a:t>Because the minor axis of the triangle carries the most pressure</a:t>
            </a:r>
          </a:p>
          <a:p>
            <a:pPr algn="just" defTabSz="825500">
              <a:defRPr sz="4400" spc="-44"/>
            </a:pPr>
            <a:r>
              <a:rPr lang="en" dirty="0">
                <a:latin typeface="Times New Roman" panose="02020603050405020304" pitchFamily="18" charset="0"/>
                <a:cs typeface="Times New Roman" panose="02020603050405020304" pitchFamily="18" charset="0"/>
              </a:rPr>
              <a:t>gradient, the interactions bring the uneven density gradient to the </a:t>
            </a:r>
          </a:p>
          <a:p>
            <a:pPr algn="just" defTabSz="825500">
              <a:defRPr sz="4400" spc="-44"/>
            </a:pPr>
            <a:r>
              <a:rPr lang="en" dirty="0">
                <a:latin typeface="Times New Roman" panose="02020603050405020304" pitchFamily="18" charset="0"/>
                <a:cs typeface="Times New Roman" panose="02020603050405020304" pitchFamily="18" charset="0"/>
              </a:rPr>
              <a:t>Uneven pressure gradient which is called the anisotropic triangular</a:t>
            </a:r>
          </a:p>
          <a:p>
            <a:pPr algn="just" defTabSz="825500">
              <a:defRPr sz="4400" spc="-44"/>
            </a:pPr>
            <a:r>
              <a:rPr lang="en" dirty="0">
                <a:latin typeface="Times New Roman" panose="02020603050405020304" pitchFamily="18" charset="0"/>
                <a:cs typeface="Times New Roman" panose="02020603050405020304" pitchFamily="18" charset="0"/>
              </a:rPr>
              <a:t>Flow. </a:t>
            </a:r>
          </a:p>
          <a:p>
            <a:pPr algn="just" defTabSz="825500">
              <a:defRPr sz="4400" spc="-44"/>
            </a:pPr>
            <a:r>
              <a:rPr lang="en" dirty="0">
                <a:latin typeface="Times New Roman" panose="02020603050405020304" pitchFamily="18" charset="0"/>
                <a:cs typeface="Times New Roman" panose="02020603050405020304" pitchFamily="18" charset="0"/>
              </a:rPr>
              <a:t>So if the initial condition is even, there won’t be V2, V3 characters.</a:t>
            </a:r>
          </a:p>
        </p:txBody>
      </p:sp>
      <p:pic>
        <p:nvPicPr>
          <p:cNvPr id="203" name="1211691664180_.pic.jpg" descr="1211691664180_.pic.jpg"/>
          <p:cNvPicPr>
            <a:picLocks noChangeAspect="1"/>
          </p:cNvPicPr>
          <p:nvPr/>
        </p:nvPicPr>
        <p:blipFill>
          <a:blip r:embed="rId4"/>
          <a:stretch>
            <a:fillRect/>
          </a:stretch>
        </p:blipFill>
        <p:spPr>
          <a:xfrm>
            <a:off x="18355776" y="8511477"/>
            <a:ext cx="5651501" cy="4229101"/>
          </a:xfrm>
          <a:prstGeom prst="rect">
            <a:avLst/>
          </a:prstGeom>
          <a:ln w="12700">
            <a:miter lim="400000"/>
          </a:ln>
        </p:spPr>
      </p:pic>
      <p:sp>
        <p:nvSpPr>
          <p:cNvPr id="2" name="文本框 1">
            <a:extLst>
              <a:ext uri="{FF2B5EF4-FFF2-40B4-BE49-F238E27FC236}">
                <a16:creationId xmlns:a16="http://schemas.microsoft.com/office/drawing/2014/main" id="{B85395EB-D79C-688F-2CE2-A42343B7A821}"/>
              </a:ext>
            </a:extLst>
          </p:cNvPr>
          <p:cNvSpPr txBox="1"/>
          <p:nvPr/>
        </p:nvSpPr>
        <p:spPr>
          <a:xfrm>
            <a:off x="17027236" y="12640705"/>
            <a:ext cx="7356764" cy="6011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Initial configuration fluctuation effect</a:t>
            </a:r>
            <a:endParaRPr kumimoji="0" lang="zh-CN" altLang="en-US" sz="36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5" name="The comparing parameter for the fluid property"/>
              <p:cNvSpPr txBox="1">
                <a:spLocks noGrp="1"/>
              </p:cNvSpPr>
              <p:nvPr>
                <p:ph type="title"/>
              </p:nvPr>
            </p:nvSpPr>
            <p:spPr>
              <a:xfrm>
                <a:off x="817756" y="795098"/>
                <a:ext cx="21945600" cy="1727200"/>
              </a:xfrm>
              <a:prstGeom prst="rect">
                <a:avLst/>
              </a:prstGeom>
            </p:spPr>
            <p:txBody>
              <a:bodyPr>
                <a:normAutofit/>
              </a:bodyPr>
              <a:lstStyle>
                <a:lvl1pPr defTabSz="2365248">
                  <a:defRPr sz="8148" spc="-81"/>
                </a:lvl1pPr>
              </a:lstStyle>
              <a:p>
                <a:r>
                  <a:rPr lang="en-US" sz="8400" b="1" dirty="0">
                    <a:latin typeface="Times New Roman" panose="02020603050405020304" pitchFamily="18" charset="0"/>
                    <a:cs typeface="Times New Roman" panose="02020603050405020304" pitchFamily="18" charset="0"/>
                  </a:rPr>
                  <a:t>Perfect Fluid Property, </a:t>
                </a:r>
                <a14:m>
                  <m:oMath xmlns:m="http://schemas.openxmlformats.org/officeDocument/2006/math">
                    <m:f>
                      <m:fPr>
                        <m:ctrlPr>
                          <a:rPr lang="en-US" sz="8400" b="1" i="1" smtClean="0">
                            <a:latin typeface="Cambria Math" panose="02040503050406030204" pitchFamily="18" charset="0"/>
                            <a:cs typeface="Times New Roman" panose="02020603050405020304" pitchFamily="18" charset="0"/>
                          </a:rPr>
                        </m:ctrlPr>
                      </m:fPr>
                      <m:num>
                        <m:sSub>
                          <m:sSubPr>
                            <m:ctrlPr>
                              <a:rPr lang="en-US" sz="8400" b="1" i="1" smtClean="0">
                                <a:latin typeface="Cambria Math" panose="02040503050406030204" pitchFamily="18" charset="0"/>
                                <a:cs typeface="Times New Roman" panose="02020603050405020304" pitchFamily="18" charset="0"/>
                              </a:rPr>
                            </m:ctrlPr>
                          </m:sSubPr>
                          <m:e>
                            <m:r>
                              <a:rPr lang="en-US" sz="8400" b="1" i="1" smtClean="0">
                                <a:latin typeface="Cambria Math" panose="02040503050406030204" pitchFamily="18" charset="0"/>
                                <a:cs typeface="Times New Roman" panose="02020603050405020304" pitchFamily="18" charset="0"/>
                              </a:rPr>
                              <m:t>𝜼</m:t>
                            </m:r>
                          </m:e>
                          <m:sub>
                            <m:r>
                              <a:rPr lang="en-US" sz="8400" b="1" i="1" smtClean="0">
                                <a:latin typeface="Cambria Math" panose="02040503050406030204" pitchFamily="18" charset="0"/>
                                <a:cs typeface="Times New Roman" panose="02020603050405020304" pitchFamily="18" charset="0"/>
                              </a:rPr>
                              <m:t>𝒔</m:t>
                            </m:r>
                          </m:sub>
                        </m:sSub>
                      </m:num>
                      <m:den>
                        <m:r>
                          <a:rPr lang="en-US" sz="8400" b="1" i="1" smtClean="0">
                            <a:latin typeface="Cambria Math" panose="02040503050406030204" pitchFamily="18" charset="0"/>
                            <a:cs typeface="Times New Roman" panose="02020603050405020304" pitchFamily="18" charset="0"/>
                          </a:rPr>
                          <m:t>𝑺</m:t>
                        </m:r>
                      </m:den>
                    </m:f>
                  </m:oMath>
                </a14:m>
                <a:endParaRPr sz="8400" b="1" dirty="0">
                  <a:latin typeface="Times New Roman" panose="02020603050405020304" pitchFamily="18" charset="0"/>
                  <a:cs typeface="Times New Roman" panose="02020603050405020304" pitchFamily="18" charset="0"/>
                </a:endParaRPr>
              </a:p>
            </p:txBody>
          </p:sp>
        </mc:Choice>
        <mc:Fallback>
          <p:sp>
            <p:nvSpPr>
              <p:cNvPr id="205" name="The comparing parameter for the fluid property"/>
              <p:cNvSpPr txBox="1">
                <a:spLocks noGrp="1" noRot="1" noChangeAspect="1" noMove="1" noResize="1" noEditPoints="1" noAdjustHandles="1" noChangeArrowheads="1" noChangeShapeType="1" noTextEdit="1"/>
              </p:cNvSpPr>
              <p:nvPr>
                <p:ph type="title"/>
              </p:nvPr>
            </p:nvSpPr>
            <p:spPr>
              <a:xfrm>
                <a:off x="817756" y="795098"/>
                <a:ext cx="21945600" cy="1727200"/>
              </a:xfrm>
              <a:prstGeom prst="rect">
                <a:avLst/>
              </a:prstGeom>
              <a:blipFill>
                <a:blip r:embed="rId2"/>
                <a:stretch>
                  <a:fillRect t="-21898" b="-802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6" name="Since the fluid’s velocity profile is not changing, all the power must go into heating the fluid, ie into internal energy; we can re-cast this as entropy creation:…"/>
              <p:cNvSpPr txBox="1">
                <a:spLocks noGrp="1"/>
              </p:cNvSpPr>
              <p:nvPr>
                <p:ph type="body" idx="21"/>
              </p:nvPr>
            </p:nvSpPr>
            <p:spPr>
              <a:xfrm>
                <a:off x="1219200" y="2384648"/>
                <a:ext cx="21945602" cy="10898574"/>
              </a:xfrm>
              <a:prstGeom prst="rect">
                <a:avLst/>
              </a:prstGeom>
              <a:extLst>
                <a:ext uri="{C572A759-6A51-4108-AA02-DFA0A04FC94B}">
                  <ma14:wrappingTextBoxFlag xmlns:ma14="http://schemas.microsoft.com/office/mac/drawingml/2011/main" xmlns:m="http://schemas.openxmlformats.org/officeDocument/2006/math" xmlns="" val="1"/>
                </a:ext>
              </a:extLst>
            </p:spPr>
            <p:txBody>
              <a:bodyPr/>
              <a:lstStyle/>
              <a:p>
                <a:pPr algn="just" defTabSz="825500">
                  <a:defRPr sz="4400" spc="-44"/>
                </a:pPr>
                <a:r>
                  <a:rPr lang="en-US" dirty="0">
                    <a:latin typeface="Times New Roman" panose="02020603050405020304" pitchFamily="18" charset="0"/>
                    <a:cs typeface="Times New Roman" panose="02020603050405020304" pitchFamily="18" charset="0"/>
                  </a:rPr>
                  <a:t>The power due to friction is expressed as:</a:t>
                </a:r>
              </a:p>
              <a:p>
                <a:pPr algn="just" defTabSz="825500">
                  <a:defRPr sz="4400" spc="-44"/>
                </a:pPr>
                <a:endParaRPr lang="en-US" dirty="0"/>
              </a:p>
              <a:p>
                <a:pPr algn="just" defTabSz="825500">
                  <a:defRPr sz="4400" spc="-44"/>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𝑑𝐸</m:t>
                          </m:r>
                        </m:num>
                        <m:den>
                          <m:r>
                            <a:rPr lang="en-US" altLang="zh-CN" b="0" i="1" smtClean="0">
                              <a:latin typeface="Cambria Math" panose="02040503050406030204" pitchFamily="18" charset="0"/>
                            </a:rPr>
                            <m:t>𝑑𝑡</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𝑑𝐸</m:t>
                          </m:r>
                        </m:num>
                        <m:den>
                          <m:r>
                            <a:rPr lang="en-US" altLang="zh-CN" b="0" i="1" smtClean="0">
                              <a:latin typeface="Cambria Math" panose="02040503050406030204" pitchFamily="18" charset="0"/>
                            </a:rPr>
                            <m:t>𝑑𝑆</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𝑑𝑆</m:t>
                          </m:r>
                        </m:num>
                        <m:den>
                          <m:r>
                            <a:rPr lang="en-US" altLang="zh-CN" b="0" i="1" smtClean="0">
                              <a:latin typeface="Cambria Math" panose="02040503050406030204" pitchFamily="18" charset="0"/>
                            </a:rPr>
                            <m:t>𝑑𝑡</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𝑇𝑑𝑆</m:t>
                          </m:r>
                        </m:num>
                        <m:den>
                          <m:r>
                            <a:rPr lang="en-US" altLang="zh-CN" b="0" i="1" smtClean="0">
                              <a:latin typeface="Cambria Math" panose="02040503050406030204" pitchFamily="18" charset="0"/>
                            </a:rPr>
                            <m:t>𝑑𝑡</m:t>
                          </m:r>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𝑠</m:t>
                          </m:r>
                        </m:sub>
                      </m:sSub>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𝑣</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𝑥</m:t>
                                  </m:r>
                                </m:den>
                              </m:f>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m:t>
                      </m:r>
                    </m:oMath>
                  </m:oMathPara>
                </a14:m>
                <a:endParaRPr lang="en-US" dirty="0"/>
              </a:p>
              <a:p>
                <a:pPr algn="just" defTabSz="825500">
                  <a:defRPr sz="4400" spc="-44"/>
                </a:pPr>
                <a:endParaRPr lang="en-US" dirty="0"/>
              </a:p>
              <a:p>
                <a:pPr algn="l" defTabSz="457200">
                  <a:defRPr sz="4400" spc="0">
                    <a:latin typeface="Times Roman"/>
                    <a:ea typeface="Times Roman"/>
                    <a:cs typeface="Times Roman"/>
                    <a:sym typeface="Times Roman"/>
                  </a:defRPr>
                </a:pPr>
                <a:r>
                  <a:rPr lang="en-US" dirty="0"/>
                  <a:t>With s=S/V we could obtain that: </a:t>
                </a:r>
              </a:p>
              <a:p>
                <a:pPr algn="l" defTabSz="457200">
                  <a:defRPr sz="4400" spc="0">
                    <a:latin typeface="Times Roman"/>
                    <a:ea typeface="Times Roman"/>
                    <a:cs typeface="Times Roman"/>
                    <a:sym typeface="Times Roman"/>
                  </a:defRPr>
                </a:pPr>
                <a:endParaRPr lang="en-US" dirty="0"/>
              </a:p>
              <a:p>
                <a:pPr algn="l" defTabSz="457200">
                  <a:defRPr sz="4400" spc="0">
                    <a:latin typeface="Times Roman"/>
                    <a:ea typeface="Times Roman"/>
                    <a:cs typeface="Times Roman"/>
                    <a:sym typeface="Times Roman"/>
                  </a:defRPr>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𝑠</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𝑑𝑠</m:t>
                          </m:r>
                        </m:num>
                        <m:den>
                          <m:r>
                            <a:rPr lang="en-US" altLang="zh-CN" b="0" i="1" smtClean="0">
                              <a:latin typeface="Cambria Math" panose="02040503050406030204" pitchFamily="18" charset="0"/>
                            </a:rPr>
                            <m:t>𝑑𝑡</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𝜂</m:t>
                          </m:r>
                        </m:num>
                        <m:den>
                          <m:r>
                            <a:rPr lang="en-US" altLang="zh-CN" b="0" i="1" smtClean="0">
                              <a:latin typeface="Cambria Math" panose="02040503050406030204" pitchFamily="18" charset="0"/>
                            </a:rPr>
                            <m:t>𝑠</m:t>
                          </m:r>
                        </m:den>
                      </m:f>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b="0" i="1" smtClean="0">
                                      <a:latin typeface="Cambria Math" panose="02040503050406030204" pitchFamily="18" charset="0"/>
                                    </a:rPr>
                                    <m:t>𝑣</m:t>
                                  </m:r>
                                </m:num>
                                <m:den>
                                  <m:r>
                                    <a:rPr lang="en-US" altLang="zh-CN" b="0" i="1" smtClean="0">
                                      <a:latin typeface="Cambria Math" panose="02040503050406030204" pitchFamily="18" charset="0"/>
                                    </a:rPr>
                                    <m:t>𝜕</m:t>
                                  </m:r>
                                  <m:r>
                                    <a:rPr lang="en-US" altLang="zh-CN" b="0" i="1" smtClean="0">
                                      <a:latin typeface="Cambria Math" panose="02040503050406030204" pitchFamily="18" charset="0"/>
                                    </a:rPr>
                                    <m:t>𝑥</m:t>
                                  </m:r>
                                </m:den>
                              </m:f>
                            </m:e>
                          </m:d>
                        </m:e>
                        <m:sup>
                          <m:r>
                            <a:rPr lang="en-US" altLang="zh-CN" b="0" i="1" smtClean="0">
                              <a:latin typeface="Cambria Math" panose="02040503050406030204" pitchFamily="18" charset="0"/>
                            </a:rPr>
                            <m:t>2</m:t>
                          </m:r>
                        </m:sup>
                      </m:s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𝑇</m:t>
                          </m:r>
                        </m:den>
                      </m:f>
                    </m:oMath>
                  </m:oMathPara>
                </a14:m>
                <a:endParaRPr lang="en-US" dirty="0"/>
              </a:p>
              <a:p>
                <a:pPr algn="l" defTabSz="457200">
                  <a:defRPr sz="4400" spc="0">
                    <a:latin typeface="Times Roman"/>
                    <a:ea typeface="Times Roman"/>
                    <a:cs typeface="Times Roman"/>
                    <a:sym typeface="Times Roman"/>
                  </a:defRPr>
                </a:pPr>
                <a:endParaRPr lang="en-US" dirty="0"/>
              </a:p>
              <a:p>
                <a:pPr algn="l" defTabSz="457200">
                  <a:defRPr sz="4400" spc="0">
                    <a:latin typeface="Times Roman"/>
                    <a:ea typeface="Times Roman"/>
                    <a:cs typeface="Times Roman"/>
                    <a:sym typeface="Times Roman"/>
                  </a:defRPr>
                </a:pPr>
                <a:r>
                  <a:rPr lang="en-US" dirty="0"/>
                  <a:t>That is why when comparing the viscosity of liquids with different entropy density (such as the QGP and water), we always use the ratio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𝜂</m:t>
                        </m:r>
                      </m:num>
                      <m:den>
                        <m:r>
                          <a:rPr lang="en-US" altLang="zh-CN" b="0" i="1" smtClean="0">
                            <a:latin typeface="Cambria Math" panose="02040503050406030204" pitchFamily="18" charset="0"/>
                          </a:rPr>
                          <m:t>𝑠</m:t>
                        </m:r>
                      </m:den>
                    </m:f>
                    <m:r>
                      <a:rPr lang="en-US" altLang="zh-CN" b="0" i="1" smtClean="0">
                        <a:latin typeface="Cambria Math" panose="02040503050406030204" pitchFamily="18" charset="0"/>
                      </a:rPr>
                      <m:t> </m:t>
                    </m:r>
                  </m:oMath>
                </a14:m>
                <a:endParaRPr dirty="0"/>
              </a:p>
            </p:txBody>
          </p:sp>
        </mc:Choice>
        <mc:Fallback>
          <p:sp>
            <p:nvSpPr>
              <p:cNvPr id="206" name="Since the fluid’s velocity profile is not changing, all the power must go into heating the fluid, ie into internal energy; we can re-cast this as entropy creation:…"/>
              <p:cNvSpPr txBox="1">
                <a:spLocks noGrp="1" noRot="1" noChangeAspect="1" noMove="1" noResize="1" noEditPoints="1" noAdjustHandles="1" noChangeArrowheads="1" noChangeShapeType="1" noTextEdit="1"/>
              </p:cNvSpPr>
              <p:nvPr>
                <p:ph type="body" idx="21"/>
              </p:nvPr>
            </p:nvSpPr>
            <p:spPr>
              <a:xfrm>
                <a:off x="1219200" y="2384648"/>
                <a:ext cx="21945602" cy="10898574"/>
              </a:xfrm>
              <a:prstGeom prst="rect">
                <a:avLst/>
              </a:prstGeom>
              <a:blipFill>
                <a:blip r:embed="rId3"/>
                <a:stretch>
                  <a:fillRect l="-1330" t="-1048"/>
                </a:stretch>
              </a:blip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he comparison between QGP…"/>
          <p:cNvSpPr txBox="1">
            <a:spLocks noGrp="1"/>
          </p:cNvSpPr>
          <p:nvPr>
            <p:ph type="title"/>
          </p:nvPr>
        </p:nvSpPr>
        <p:spPr>
          <a:xfrm>
            <a:off x="1219200" y="774700"/>
            <a:ext cx="18094712" cy="1600200"/>
          </a:xfrm>
          <a:prstGeom prst="rect">
            <a:avLst/>
          </a:prstGeom>
        </p:spPr>
        <p:txBody>
          <a:bodyPr>
            <a:normAutofit/>
          </a:bodyPr>
          <a:lstStyle/>
          <a:p>
            <a:pPr defTabSz="1267967">
              <a:defRPr sz="4368" spc="-43"/>
            </a:pPr>
            <a:r>
              <a:rPr sz="8000" b="1" dirty="0">
                <a:latin typeface="Times New Roman" panose="02020603050405020304" pitchFamily="18" charset="0"/>
                <a:cs typeface="Times New Roman" panose="02020603050405020304" pitchFamily="18" charset="0"/>
              </a:rPr>
              <a:t>QGP And other fluids</a:t>
            </a:r>
          </a:p>
        </p:txBody>
      </p:sp>
      <p:sp>
        <p:nvSpPr>
          <p:cNvPr id="211" name="The shear viscosity to entropy density ratio"/>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lvl1pPr defTabSz="742950">
              <a:defRPr sz="3959" spc="-39"/>
            </a:lvl1pPr>
          </a:lstStyle>
          <a:p>
            <a:r>
              <a:rPr sz="4400" b="1" dirty="0">
                <a:latin typeface="Times New Roman" panose="02020603050405020304" pitchFamily="18" charset="0"/>
                <a:cs typeface="Times New Roman" panose="02020603050405020304" pitchFamily="18" charset="0"/>
              </a:rPr>
              <a:t>The shear viscosity to entropy density ratio</a:t>
            </a:r>
          </a:p>
        </p:txBody>
      </p:sp>
      <p:sp>
        <p:nvSpPr>
          <p:cNvPr id="212" name="As the KSS bound suggests:…"/>
          <p:cNvSpPr txBox="1">
            <a:spLocks noGrp="1"/>
          </p:cNvSpPr>
          <p:nvPr>
            <p:ph type="body" sz="half" idx="1"/>
          </p:nvPr>
        </p:nvSpPr>
        <p:spPr>
          <a:xfrm>
            <a:off x="1535362" y="4000847"/>
            <a:ext cx="9757569" cy="8384680"/>
          </a:xfrm>
          <a:prstGeom prst="rect">
            <a:avLst/>
          </a:prstGeom>
        </p:spPr>
        <p:txBody>
          <a:bodyPr/>
          <a:lstStyle/>
          <a:p>
            <a:pPr marL="0" indent="0" defTabSz="457200">
              <a:lnSpc>
                <a:spcPct val="100000"/>
              </a:lnSpc>
              <a:spcBef>
                <a:spcPts val="0"/>
              </a:spcBef>
              <a:buSzTx/>
              <a:buNone/>
              <a:defRPr>
                <a:latin typeface="Times Roman"/>
                <a:ea typeface="Times Roman"/>
                <a:cs typeface="Times Roman"/>
                <a:sym typeface="Times Roman"/>
              </a:defRPr>
            </a:pPr>
            <a:r>
              <a:rPr dirty="0"/>
              <a:t>As the KSS bound suggests:</a:t>
            </a:r>
          </a:p>
          <a:p>
            <a:pPr marL="0" indent="0" defTabSz="457200">
              <a:lnSpc>
                <a:spcPct val="100000"/>
              </a:lnSpc>
              <a:spcBef>
                <a:spcPts val="0"/>
              </a:spcBef>
              <a:buSzTx/>
              <a:buNone/>
              <a:defRPr>
                <a:latin typeface="Times Roman"/>
                <a:ea typeface="Times Roman"/>
                <a:cs typeface="Times Roman"/>
                <a:sym typeface="Times Roman"/>
              </a:defRPr>
            </a:pPr>
            <a:r>
              <a:rPr dirty="0"/>
              <a:t>The </a:t>
            </a:r>
            <a:r>
              <a:rPr dirty="0" err="1"/>
              <a:t>η</a:t>
            </a:r>
            <a:r>
              <a:rPr dirty="0"/>
              <a:t>/s ratio of perfect fluid is 1/4π.</a:t>
            </a:r>
          </a:p>
          <a:p>
            <a:pPr marL="0" indent="0" defTabSz="457200">
              <a:lnSpc>
                <a:spcPct val="100000"/>
              </a:lnSpc>
              <a:spcBef>
                <a:spcPts val="0"/>
              </a:spcBef>
              <a:buSzTx/>
              <a:buNone/>
              <a:defRPr>
                <a:latin typeface="Times Roman"/>
                <a:ea typeface="Times Roman"/>
                <a:cs typeface="Times Roman"/>
                <a:sym typeface="Times Roman"/>
              </a:defRPr>
            </a:pPr>
            <a:r>
              <a:rPr dirty="0"/>
              <a:t>The lowest measured </a:t>
            </a:r>
            <a:r>
              <a:rPr dirty="0" err="1"/>
              <a:t>η</a:t>
            </a:r>
            <a:r>
              <a:rPr dirty="0"/>
              <a:t>/s ratio of QGP</a:t>
            </a:r>
          </a:p>
          <a:p>
            <a:pPr marL="0" indent="0" defTabSz="457200">
              <a:lnSpc>
                <a:spcPct val="100000"/>
              </a:lnSpc>
              <a:spcBef>
                <a:spcPts val="0"/>
              </a:spcBef>
              <a:buSzTx/>
              <a:buNone/>
              <a:defRPr>
                <a:latin typeface="Times Roman"/>
                <a:ea typeface="Times Roman"/>
                <a:cs typeface="Times Roman"/>
                <a:sym typeface="Times Roman"/>
              </a:defRPr>
            </a:pPr>
            <a:r>
              <a:rPr dirty="0"/>
              <a:t>is 0.08 which is the minimum we find on </a:t>
            </a:r>
          </a:p>
          <a:p>
            <a:pPr marL="0" indent="0" defTabSz="457200">
              <a:lnSpc>
                <a:spcPct val="100000"/>
              </a:lnSpc>
              <a:spcBef>
                <a:spcPts val="0"/>
              </a:spcBef>
              <a:buSzTx/>
              <a:buNone/>
              <a:defRPr>
                <a:latin typeface="Times Roman"/>
                <a:ea typeface="Times Roman"/>
                <a:cs typeface="Times Roman"/>
                <a:sym typeface="Times Roman"/>
              </a:defRPr>
            </a:pPr>
            <a:r>
              <a:rPr dirty="0"/>
              <a:t>Earth, so the QGP is so called——the </a:t>
            </a:r>
          </a:p>
          <a:p>
            <a:pPr marL="0" indent="0" defTabSz="457200">
              <a:lnSpc>
                <a:spcPct val="100000"/>
              </a:lnSpc>
              <a:spcBef>
                <a:spcPts val="0"/>
              </a:spcBef>
              <a:buSzTx/>
              <a:buNone/>
              <a:defRPr>
                <a:latin typeface="Times Roman"/>
                <a:ea typeface="Times Roman"/>
                <a:cs typeface="Times Roman"/>
                <a:sym typeface="Times Roman"/>
              </a:defRPr>
            </a:pPr>
            <a:r>
              <a:rPr dirty="0"/>
              <a:t>perfect fluid.</a:t>
            </a:r>
          </a:p>
        </p:txBody>
      </p:sp>
      <p:pic>
        <p:nvPicPr>
          <p:cNvPr id="213" name="图像2023-8-10 16.26.jpeg" descr="图像2023-8-10 16.26.jpeg"/>
          <p:cNvPicPr>
            <a:picLocks noChangeAspect="1"/>
          </p:cNvPicPr>
          <p:nvPr/>
        </p:nvPicPr>
        <p:blipFill>
          <a:blip r:embed="rId2"/>
          <a:stretch>
            <a:fillRect/>
          </a:stretch>
        </p:blipFill>
        <p:spPr>
          <a:xfrm>
            <a:off x="11350338" y="3466947"/>
            <a:ext cx="12610474" cy="765155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5" name="How can we find the η/s ratio"/>
              <p:cNvSpPr txBox="1">
                <a:spLocks noGrp="1"/>
              </p:cNvSpPr>
              <p:nvPr>
                <p:ph type="title"/>
              </p:nvPr>
            </p:nvSpPr>
            <p:spPr>
              <a:xfrm>
                <a:off x="1219199" y="760710"/>
                <a:ext cx="21945601" cy="1727201"/>
              </a:xfrm>
              <a:prstGeom prst="rect">
                <a:avLst/>
              </a:prstGeom>
            </p:spPr>
            <p:txBody>
              <a:bodyPr/>
              <a:lstStyle/>
              <a:p>
                <a:r>
                  <a:rPr lang="en" b="1" dirty="0">
                    <a:latin typeface="Times New Roman" panose="02020603050405020304" pitchFamily="18" charset="0"/>
                    <a:cs typeface="Times New Roman" panose="02020603050405020304" pitchFamily="18" charset="0"/>
                  </a:rPr>
                  <a:t>How to find the </a:t>
                </a:r>
                <a14:m>
                  <m:oMath xmlns:m="http://schemas.openxmlformats.org/officeDocument/2006/math">
                    <m:sSub>
                      <m:sSubPr>
                        <m:ctrlPr>
                          <a:rPr lang="en-US" altLang="zh-CN" b="1" i="1" smtClean="0">
                            <a:latin typeface="Cambria Math" panose="02040503050406030204" pitchFamily="18" charset="0"/>
                            <a:cs typeface="Times New Roman" panose="02020603050405020304" pitchFamily="18" charset="0"/>
                          </a:rPr>
                        </m:ctrlPr>
                      </m:sSubPr>
                      <m:e>
                        <m:r>
                          <a:rPr lang="en" altLang="zh-CN" b="1" i="1" smtClean="0">
                            <a:latin typeface="Cambria Math" panose="02040503050406030204" pitchFamily="18" charset="0"/>
                            <a:cs typeface="Times New Roman" panose="02020603050405020304" pitchFamily="18" charset="0"/>
                          </a:rPr>
                          <m:t>𝜼</m:t>
                        </m:r>
                      </m:e>
                      <m:sub>
                        <m:r>
                          <a:rPr lang="en-US" altLang="zh-CN" b="1" i="1" smtClean="0">
                            <a:latin typeface="Cambria Math" panose="02040503050406030204" pitchFamily="18" charset="0"/>
                            <a:cs typeface="Times New Roman" panose="02020603050405020304" pitchFamily="18" charset="0"/>
                          </a:rPr>
                          <m:t>𝒔</m:t>
                        </m:r>
                      </m:sub>
                    </m:sSub>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𝒔</m:t>
                    </m:r>
                  </m:oMath>
                </a14:m>
                <a:r>
                  <a:rPr lang="en"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mc:Choice>
        <mc:Fallback>
          <p:sp>
            <p:nvSpPr>
              <p:cNvPr id="215" name="How can we find the η/s ratio"/>
              <p:cNvSpPr txBox="1">
                <a:spLocks noGrp="1" noRot="1" noChangeAspect="1" noMove="1" noResize="1" noEditPoints="1" noAdjustHandles="1" noChangeArrowheads="1" noChangeShapeType="1" noTextEdit="1"/>
              </p:cNvSpPr>
              <p:nvPr>
                <p:ph type="title"/>
              </p:nvPr>
            </p:nvSpPr>
            <p:spPr>
              <a:xfrm>
                <a:off x="1219199" y="760710"/>
                <a:ext cx="21945601" cy="1727201"/>
              </a:xfrm>
              <a:prstGeom prst="rect">
                <a:avLst/>
              </a:prstGeom>
              <a:blipFill>
                <a:blip r:embed="rId2"/>
                <a:stretch>
                  <a:fillRect t="-30882"/>
                </a:stretch>
              </a:blipFill>
            </p:spPr>
            <p:txBody>
              <a:bodyPr/>
              <a:lstStyle/>
              <a:p>
                <a:r>
                  <a:rPr lang="zh-CN" altLang="en-US">
                    <a:noFill/>
                  </a:rPr>
                  <a:t> </a:t>
                </a:r>
              </a:p>
            </p:txBody>
          </p:sp>
        </mc:Fallback>
      </mc:AlternateContent>
      <p:grpSp>
        <p:nvGrpSpPr>
          <p:cNvPr id="9" name="组合 8">
            <a:extLst>
              <a:ext uri="{FF2B5EF4-FFF2-40B4-BE49-F238E27FC236}">
                <a16:creationId xmlns:a16="http://schemas.microsoft.com/office/drawing/2014/main" id="{AF4AF20E-B048-9FA4-A97C-9E384FA44978}"/>
              </a:ext>
            </a:extLst>
          </p:cNvPr>
          <p:cNvGrpSpPr/>
          <p:nvPr/>
        </p:nvGrpSpPr>
        <p:grpSpPr>
          <a:xfrm>
            <a:off x="552428" y="4602084"/>
            <a:ext cx="7352051" cy="3060453"/>
            <a:chOff x="8821030" y="3501971"/>
            <a:chExt cx="3729558" cy="3060453"/>
          </a:xfrm>
        </p:grpSpPr>
        <p:sp>
          <p:nvSpPr>
            <p:cNvPr id="4" name="文本框 3">
              <a:extLst>
                <a:ext uri="{FF2B5EF4-FFF2-40B4-BE49-F238E27FC236}">
                  <a16:creationId xmlns:a16="http://schemas.microsoft.com/office/drawing/2014/main" id="{C0B7686C-0E58-E8E4-52A4-579752CBAC55}"/>
                </a:ext>
              </a:extLst>
            </p:cNvPr>
            <p:cNvSpPr txBox="1"/>
            <p:nvPr/>
          </p:nvSpPr>
          <p:spPr>
            <a:xfrm>
              <a:off x="10434918" y="3998259"/>
              <a:ext cx="2115670" cy="121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endParaRPr kumimoji="0" lang="zh-CN" altLang="en-US" sz="2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B1A52A1B-098F-C4EC-881B-D0D119CCE01C}"/>
                    </a:ext>
                  </a:extLst>
                </p:cNvPr>
                <p:cNvSpPr txBox="1"/>
                <p:nvPr/>
              </p:nvSpPr>
              <p:spPr>
                <a:xfrm>
                  <a:off x="8821030" y="3501971"/>
                  <a:ext cx="3507073" cy="3060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altLang="zh-CN"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Hydrodynamic Equation</a:t>
                  </a:r>
                  <a:r>
                    <a:rPr kumimoji="0" lang="zh-CN" altLang="en-US"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r>
                    <a:rPr lang="en-US" altLang="zh-CN" sz="4000" dirty="0">
                      <a:solidFill>
                        <a:srgbClr val="FF0000"/>
                      </a:solidFill>
                      <a:latin typeface="Times New Roman" panose="02020603050405020304" pitchFamily="18" charset="0"/>
                      <a:cs typeface="Times New Roman" panose="02020603050405020304" pitchFamily="18" charset="0"/>
                    </a:rPr>
                    <a:t>(</a:t>
                  </a:r>
                  <a:r>
                    <a:rPr kumimoji="0" lang="en-US" altLang="zh-CN" sz="40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Canela Text Regular"/>
                    </a:rPr>
                    <a:t>Containing a term </a:t>
                  </a:r>
                  <a14:m>
                    <m:oMath xmlns:m="http://schemas.openxmlformats.org/officeDocument/2006/math">
                      <m:f>
                        <m:fPr>
                          <m:ctrlP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ctrlPr>
                        </m:fPr>
                        <m:num>
                          <m:sSub>
                            <m:sSubPr>
                              <m:ctrlP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ctrlPr>
                            </m:sSubPr>
                            <m:e>
                              <m: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t>𝜂</m:t>
                              </m:r>
                            </m:e>
                            <m:sub>
                              <m: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t>𝑠</m:t>
                              </m:r>
                            </m:sub>
                          </m:sSub>
                        </m:num>
                        <m:den>
                          <m: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t>𝑆</m:t>
                          </m:r>
                        </m:den>
                      </m:f>
                    </m:oMath>
                  </a14:m>
                  <a:r>
                    <a:rPr kumimoji="0" lang="en-US" altLang="zh-CN" sz="40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Canela Text Regular"/>
                    </a:rPr>
                    <a:t>)</a:t>
                  </a:r>
                  <a:endParaRPr kumimoji="0" lang="zh-CN" altLang="en-US" sz="40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Canela Text Regular"/>
                  </a:endParaRPr>
                </a:p>
                <a:p>
                  <a:pPr marL="0" marR="0" indent="0" algn="ctr" defTabSz="2438400" rtl="0" fontAlgn="auto" latinLnBrk="0" hangingPunct="0">
                    <a:lnSpc>
                      <a:spcPct val="90000"/>
                    </a:lnSpc>
                    <a:spcBef>
                      <a:spcPts val="0"/>
                    </a:spcBef>
                    <a:spcAft>
                      <a:spcPts val="0"/>
                    </a:spcAft>
                    <a:buClrTx/>
                    <a:buSzTx/>
                    <a:buFontTx/>
                    <a:buNone/>
                    <a:tabLst/>
                  </a:pPr>
                  <a:endParaRPr kumimoji="0" lang="zh-CN" altLang="en-US" sz="40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mc:Choice>
          <mc:Fallback>
            <p:sp>
              <p:nvSpPr>
                <p:cNvPr id="5" name="文本框 4">
                  <a:extLst>
                    <a:ext uri="{FF2B5EF4-FFF2-40B4-BE49-F238E27FC236}">
                      <a16:creationId xmlns:a16="http://schemas.microsoft.com/office/drawing/2014/main" id="{B1A52A1B-098F-C4EC-881B-D0D119CCE01C}"/>
                    </a:ext>
                  </a:extLst>
                </p:cNvPr>
                <p:cNvSpPr txBox="1">
                  <a:spLocks noRot="1" noChangeAspect="1" noMove="1" noResize="1" noEditPoints="1" noAdjustHandles="1" noChangeArrowheads="1" noChangeShapeType="1" noTextEdit="1"/>
                </p:cNvSpPr>
                <p:nvPr/>
              </p:nvSpPr>
              <p:spPr>
                <a:xfrm>
                  <a:off x="8821030" y="3501971"/>
                  <a:ext cx="3507073" cy="3060453"/>
                </a:xfrm>
                <a:prstGeom prst="rect">
                  <a:avLst/>
                </a:prstGeom>
                <a:blipFill>
                  <a:blip r:embed="rId3"/>
                  <a:stretch>
                    <a:fillRect/>
                  </a:stretch>
                </a:blipFill>
                <a:ln w="12700" cap="flat">
                  <a:noFill/>
                  <a:miter lim="400000"/>
                </a:ln>
                <a:effectLst/>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296F46F8-D0ED-1CAA-2801-7A8F53B19161}"/>
                  </a:ext>
                </a:extLst>
              </p:cNvPr>
              <p:cNvSpPr txBox="1"/>
              <p:nvPr/>
            </p:nvSpPr>
            <p:spPr>
              <a:xfrm>
                <a:off x="11622174" y="4552039"/>
                <a:ext cx="12209398" cy="3160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altLang="zh-CN"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Using different </a:t>
                </a:r>
                <a14:m>
                  <m:oMath xmlns:m="http://schemas.openxmlformats.org/officeDocument/2006/math">
                    <m:f>
                      <m:fPr>
                        <m:ctrlPr>
                          <a:rPr kumimoji="0" lang="en-US" altLang="zh-CN" sz="4400" b="0" i="1" u="none" strike="noStrike" cap="none" spc="0" normalizeH="0" baseline="0" smtClean="0">
                            <a:ln>
                              <a:noFill/>
                            </a:ln>
                            <a:solidFill>
                              <a:srgbClr val="FF0000"/>
                            </a:solidFill>
                            <a:effectLst/>
                            <a:uFillTx/>
                            <a:latin typeface="Cambria Math" panose="02040503050406030204" pitchFamily="18" charset="0"/>
                            <a:sym typeface="Canela Text Regular"/>
                          </a:rPr>
                        </m:ctrlPr>
                      </m:fPr>
                      <m:num>
                        <m:sSub>
                          <m:sSubPr>
                            <m:ctrlPr>
                              <a:rPr kumimoji="0" lang="en-US" altLang="zh-CN" sz="4400" b="0" i="1" u="none" strike="noStrike" cap="none" spc="0" normalizeH="0" baseline="0" smtClean="0">
                                <a:ln>
                                  <a:noFill/>
                                </a:ln>
                                <a:solidFill>
                                  <a:srgbClr val="FF0000"/>
                                </a:solidFill>
                                <a:effectLst/>
                                <a:uFillTx/>
                                <a:latin typeface="Cambria Math" panose="02040503050406030204" pitchFamily="18" charset="0"/>
                                <a:sym typeface="Canela Text Regular"/>
                              </a:rPr>
                            </m:ctrlPr>
                          </m:sSubPr>
                          <m:e>
                            <m:r>
                              <a:rPr kumimoji="0" lang="en-US" altLang="zh-CN" sz="4400" b="0" i="1" u="none" strike="noStrike" cap="none" spc="0" normalizeH="0" baseline="0" smtClean="0">
                                <a:ln>
                                  <a:noFill/>
                                </a:ln>
                                <a:solidFill>
                                  <a:srgbClr val="FF0000"/>
                                </a:solidFill>
                                <a:effectLst/>
                                <a:uFillTx/>
                                <a:latin typeface="Cambria Math" panose="02040503050406030204" pitchFamily="18" charset="0"/>
                                <a:sym typeface="Canela Text Regular"/>
                              </a:rPr>
                              <m:t>𝜂</m:t>
                            </m:r>
                          </m:e>
                          <m:sub>
                            <m:r>
                              <a:rPr kumimoji="0" lang="en-US" altLang="zh-CN" sz="4400" b="0" i="1" u="none" strike="noStrike" cap="none" spc="0" normalizeH="0" baseline="0" smtClean="0">
                                <a:ln>
                                  <a:noFill/>
                                </a:ln>
                                <a:solidFill>
                                  <a:srgbClr val="FF0000"/>
                                </a:solidFill>
                                <a:effectLst/>
                                <a:uFillTx/>
                                <a:latin typeface="Cambria Math" panose="02040503050406030204" pitchFamily="18" charset="0"/>
                                <a:sym typeface="Canela Text Regular"/>
                              </a:rPr>
                              <m:t>𝑠</m:t>
                            </m:r>
                          </m:sub>
                        </m:sSub>
                      </m:num>
                      <m:den>
                        <m:r>
                          <a:rPr kumimoji="0" lang="en-US" altLang="zh-CN" sz="4400" b="0" i="1" u="none" strike="noStrike" cap="none" spc="0" normalizeH="0" baseline="0" smtClean="0">
                            <a:ln>
                              <a:noFill/>
                            </a:ln>
                            <a:solidFill>
                              <a:srgbClr val="FF0000"/>
                            </a:solidFill>
                            <a:effectLst/>
                            <a:uFillTx/>
                            <a:latin typeface="Cambria Math" panose="02040503050406030204" pitchFamily="18" charset="0"/>
                            <a:sym typeface="Canela Text Regular"/>
                          </a:rPr>
                          <m:t>𝑆</m:t>
                        </m:r>
                      </m:den>
                    </m:f>
                  </m:oMath>
                </a14:m>
                <a:r>
                  <a:rPr kumimoji="0" lang="en-US" altLang="zh-CN"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we will</a:t>
                </a:r>
                <a:r>
                  <a:rPr kumimoji="0" lang="en-US" altLang="zh-CN" sz="44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obtain different correlation between </a:t>
                </a:r>
                <a14:m>
                  <m:oMath xmlns:m="http://schemas.openxmlformats.org/officeDocument/2006/math">
                    <m:sSub>
                      <m:sSubPr>
                        <m:ctrlPr>
                          <a:rPr lang="en-US" altLang="zh-CN" sz="4400" i="1">
                            <a:solidFill>
                              <a:srgbClr val="FF0000"/>
                            </a:solidFill>
                            <a:latin typeface="Cambria Math" panose="02040503050406030204" pitchFamily="18" charset="0"/>
                            <a:cs typeface="Times New Roman" panose="02020603050405020304" pitchFamily="18" charset="0"/>
                          </a:rPr>
                        </m:ctrlPr>
                      </m:sSubPr>
                      <m:e>
                        <m:r>
                          <a:rPr lang="en-US" altLang="zh-CN" sz="4400" i="1">
                            <a:solidFill>
                              <a:srgbClr val="FF0000"/>
                            </a:solidFill>
                            <a:latin typeface="Cambria Math" panose="02040503050406030204" pitchFamily="18" charset="0"/>
                            <a:cs typeface="Times New Roman" panose="02020603050405020304" pitchFamily="18" charset="0"/>
                          </a:rPr>
                          <m:t>𝑝</m:t>
                        </m:r>
                      </m:e>
                      <m:sub>
                        <m:r>
                          <a:rPr lang="en-US" altLang="zh-CN" sz="4400" i="1">
                            <a:solidFill>
                              <a:srgbClr val="FF0000"/>
                            </a:solidFill>
                            <a:latin typeface="Cambria Math" panose="02040503050406030204" pitchFamily="18" charset="0"/>
                            <a:cs typeface="Times New Roman" panose="02020603050405020304" pitchFamily="18" charset="0"/>
                          </a:rPr>
                          <m:t>𝑡</m:t>
                        </m:r>
                      </m:sub>
                    </m:sSub>
                    <m:r>
                      <a:rPr lang="en-US" altLang="zh-CN" sz="4400" b="0" i="0" smtClean="0">
                        <a:solidFill>
                          <a:srgbClr val="FF0000"/>
                        </a:solidFill>
                        <a:latin typeface="Cambria Math" panose="02040503050406030204" pitchFamily="18" charset="0"/>
                        <a:cs typeface="Times New Roman" panose="02020603050405020304" pitchFamily="18" charset="0"/>
                      </a:rPr>
                      <m:t>,</m:t>
                    </m:r>
                    <m:sSub>
                      <m:sSubPr>
                        <m:ctrlPr>
                          <a:rPr lang="en-US" altLang="zh-CN" sz="4400" i="1" smtClean="0">
                            <a:solidFill>
                              <a:srgbClr val="FF0000"/>
                            </a:solidFill>
                            <a:latin typeface="Cambria Math" panose="02040503050406030204" pitchFamily="18" charset="0"/>
                          </a:rPr>
                        </m:ctrlPr>
                      </m:sSubPr>
                      <m:e>
                        <m:r>
                          <a:rPr lang="en-US" altLang="zh-CN" sz="4400" i="1">
                            <a:solidFill>
                              <a:srgbClr val="FF0000"/>
                            </a:solidFill>
                            <a:latin typeface="Cambria Math" panose="02040503050406030204" pitchFamily="18" charset="0"/>
                          </a:rPr>
                          <m:t>𝑣</m:t>
                        </m:r>
                      </m:e>
                      <m:sub>
                        <m:r>
                          <a:rPr lang="en-US" altLang="zh-CN" sz="4400" i="1">
                            <a:solidFill>
                              <a:srgbClr val="FF0000"/>
                            </a:solidFill>
                            <a:latin typeface="Cambria Math" panose="02040503050406030204" pitchFamily="18" charset="0"/>
                          </a:rPr>
                          <m:t>2</m:t>
                        </m:r>
                      </m:sub>
                    </m:sSub>
                    <m:r>
                      <a:rPr lang="en-US" altLang="zh-CN" sz="4400" b="0" i="0" smtClean="0">
                        <a:solidFill>
                          <a:srgbClr val="FF0000"/>
                        </a:solidFill>
                        <a:latin typeface="Cambria Math" panose="02040503050406030204" pitchFamily="18" charset="0"/>
                      </a:rPr>
                      <m:t>,</m:t>
                    </m:r>
                  </m:oMath>
                </a14:m>
                <a:r>
                  <a:rPr lang="en-US" altLang="zh-CN" sz="4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4400" i="1">
                            <a:solidFill>
                              <a:srgbClr val="FF0000"/>
                            </a:solidFill>
                            <a:latin typeface="Cambria Math" panose="02040503050406030204" pitchFamily="18" charset="0"/>
                          </a:rPr>
                        </m:ctrlPr>
                      </m:sSubPr>
                      <m:e>
                        <m:r>
                          <a:rPr lang="en-US" altLang="zh-CN" sz="4400" i="1">
                            <a:solidFill>
                              <a:srgbClr val="FF0000"/>
                            </a:solidFill>
                            <a:latin typeface="Cambria Math" panose="02040503050406030204" pitchFamily="18" charset="0"/>
                          </a:rPr>
                          <m:t>𝑣</m:t>
                        </m:r>
                      </m:e>
                      <m:sub>
                        <m:r>
                          <a:rPr lang="en-US" altLang="zh-CN" sz="4400" i="1">
                            <a:solidFill>
                              <a:srgbClr val="FF0000"/>
                            </a:solidFill>
                            <a:latin typeface="Cambria Math" panose="02040503050406030204" pitchFamily="18" charset="0"/>
                          </a:rPr>
                          <m:t>3</m:t>
                        </m:r>
                      </m:sub>
                    </m:sSub>
                  </m:oMath>
                </a14:m>
                <a:r>
                  <a:rPr kumimoji="0" lang="en-US" altLang="zh-CN"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We will determine</a:t>
                </a:r>
                <a:r>
                  <a:rPr kumimoji="0" lang="en-US" altLang="zh-CN" sz="44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14:m>
                  <m:oMath xmlns:m="http://schemas.openxmlformats.org/officeDocument/2006/math">
                    <m:f>
                      <m:fPr>
                        <m:ctrlPr>
                          <a:rPr lang="en-US" altLang="zh-CN" sz="4400" i="1">
                            <a:solidFill>
                              <a:srgbClr val="FF0000"/>
                            </a:solidFill>
                            <a:latin typeface="Cambria Math" panose="02040503050406030204" pitchFamily="18" charset="0"/>
                          </a:rPr>
                        </m:ctrlPr>
                      </m:fPr>
                      <m:num>
                        <m:sSub>
                          <m:sSubPr>
                            <m:ctrlPr>
                              <a:rPr lang="en-US" altLang="zh-CN" sz="4400" i="1">
                                <a:solidFill>
                                  <a:srgbClr val="FF0000"/>
                                </a:solidFill>
                                <a:latin typeface="Cambria Math" panose="02040503050406030204" pitchFamily="18" charset="0"/>
                              </a:rPr>
                            </m:ctrlPr>
                          </m:sSubPr>
                          <m:e>
                            <m:r>
                              <a:rPr lang="en-US" altLang="zh-CN" sz="4400" i="1">
                                <a:solidFill>
                                  <a:srgbClr val="FF0000"/>
                                </a:solidFill>
                                <a:latin typeface="Cambria Math" panose="02040503050406030204" pitchFamily="18" charset="0"/>
                              </a:rPr>
                              <m:t>𝜂</m:t>
                            </m:r>
                          </m:e>
                          <m:sub>
                            <m:r>
                              <a:rPr lang="en-US" altLang="zh-CN" sz="4400" i="1">
                                <a:solidFill>
                                  <a:srgbClr val="FF0000"/>
                                </a:solidFill>
                                <a:latin typeface="Cambria Math" panose="02040503050406030204" pitchFamily="18" charset="0"/>
                              </a:rPr>
                              <m:t>𝑠</m:t>
                            </m:r>
                          </m:sub>
                        </m:sSub>
                      </m:num>
                      <m:den>
                        <m:r>
                          <a:rPr lang="en-US" altLang="zh-CN" sz="4400" i="1">
                            <a:solidFill>
                              <a:srgbClr val="FF0000"/>
                            </a:solidFill>
                            <a:latin typeface="Cambria Math" panose="02040503050406030204" pitchFamily="18" charset="0"/>
                          </a:rPr>
                          <m:t>𝑆</m:t>
                        </m:r>
                      </m:den>
                    </m:f>
                  </m:oMath>
                </a14:m>
                <a:r>
                  <a:rPr kumimoji="0" lang="en-US" altLang="zh-CN"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by finding out which value of </a:t>
                </a:r>
                <a14:m>
                  <m:oMath xmlns:m="http://schemas.openxmlformats.org/officeDocument/2006/math">
                    <m:f>
                      <m:fPr>
                        <m:ctrlPr>
                          <a:rPr lang="en-US" altLang="zh-CN" sz="4400" i="1">
                            <a:solidFill>
                              <a:srgbClr val="FF0000"/>
                            </a:solidFill>
                            <a:latin typeface="Cambria Math" panose="02040503050406030204" pitchFamily="18" charset="0"/>
                          </a:rPr>
                        </m:ctrlPr>
                      </m:fPr>
                      <m:num>
                        <m:sSub>
                          <m:sSubPr>
                            <m:ctrlPr>
                              <a:rPr lang="en-US" altLang="zh-CN" sz="4400" i="1">
                                <a:solidFill>
                                  <a:srgbClr val="FF0000"/>
                                </a:solidFill>
                                <a:latin typeface="Cambria Math" panose="02040503050406030204" pitchFamily="18" charset="0"/>
                              </a:rPr>
                            </m:ctrlPr>
                          </m:sSubPr>
                          <m:e>
                            <m:r>
                              <a:rPr lang="en-US" altLang="zh-CN" sz="4400" i="1">
                                <a:solidFill>
                                  <a:srgbClr val="FF0000"/>
                                </a:solidFill>
                                <a:latin typeface="Cambria Math" panose="02040503050406030204" pitchFamily="18" charset="0"/>
                              </a:rPr>
                              <m:t>𝜂</m:t>
                            </m:r>
                          </m:e>
                          <m:sub>
                            <m:r>
                              <a:rPr lang="en-US" altLang="zh-CN" sz="4400" i="1">
                                <a:solidFill>
                                  <a:srgbClr val="FF0000"/>
                                </a:solidFill>
                                <a:latin typeface="Cambria Math" panose="02040503050406030204" pitchFamily="18" charset="0"/>
                              </a:rPr>
                              <m:t>𝑠</m:t>
                            </m:r>
                          </m:sub>
                        </m:sSub>
                      </m:num>
                      <m:den>
                        <m:r>
                          <a:rPr lang="en-US" altLang="zh-CN" sz="4400" i="1">
                            <a:solidFill>
                              <a:srgbClr val="FF0000"/>
                            </a:solidFill>
                            <a:latin typeface="Cambria Math" panose="02040503050406030204" pitchFamily="18" charset="0"/>
                          </a:rPr>
                          <m:t>𝑆</m:t>
                        </m:r>
                      </m:den>
                    </m:f>
                  </m:oMath>
                </a14:m>
                <a:r>
                  <a:rPr kumimoji="0" lang="en-US" altLang="zh-CN"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gives the </a:t>
                </a:r>
                <a14:m>
                  <m:oMath xmlns:m="http://schemas.openxmlformats.org/officeDocument/2006/math">
                    <m:sSub>
                      <m:sSubPr>
                        <m:ctrlP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ctrlPr>
                      </m:sSubPr>
                      <m:e>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𝑝</m:t>
                        </m:r>
                      </m:e>
                      <m:sub>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𝑡</m:t>
                        </m:r>
                      </m:sub>
                    </m:sSub>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m:t>
                    </m:r>
                    <m:sSub>
                      <m:sSubPr>
                        <m:ctrlP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ctrlPr>
                      </m:sSubPr>
                      <m:e>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𝑣</m:t>
                        </m:r>
                      </m:e>
                      <m:sub>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2</m:t>
                        </m:r>
                      </m:sub>
                    </m:sSub>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 </m:t>
                    </m:r>
                    <m:sSub>
                      <m:sSubPr>
                        <m:ctrlP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ctrlPr>
                      </m:sSubPr>
                      <m:e>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𝑣</m:t>
                        </m:r>
                      </m:e>
                      <m:sub>
                        <m:r>
                          <a:rPr kumimoji="0" lang="en-US" altLang="zh-CN" sz="44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3</m:t>
                        </m:r>
                      </m:sub>
                    </m:sSub>
                  </m:oMath>
                </a14:m>
                <a:r>
                  <a:rPr kumimoji="0" lang="en-US" altLang="zh-CN"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dependence that best fits with our</a:t>
                </a:r>
                <a:r>
                  <a:rPr kumimoji="0" lang="en-US" altLang="zh-CN" sz="44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experiments</a:t>
                </a:r>
                <a:endParaRPr kumimoji="0" lang="zh-CN" altLang="en-US" sz="44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p:txBody>
          </p:sp>
        </mc:Choice>
        <mc:Fallback>
          <p:sp>
            <p:nvSpPr>
              <p:cNvPr id="10" name="文本框 9">
                <a:extLst>
                  <a:ext uri="{FF2B5EF4-FFF2-40B4-BE49-F238E27FC236}">
                    <a16:creationId xmlns:a16="http://schemas.microsoft.com/office/drawing/2014/main" id="{296F46F8-D0ED-1CAA-2801-7A8F53B19161}"/>
                  </a:ext>
                </a:extLst>
              </p:cNvPr>
              <p:cNvSpPr txBox="1">
                <a:spLocks noRot="1" noChangeAspect="1" noMove="1" noResize="1" noEditPoints="1" noAdjustHandles="1" noChangeArrowheads="1" noChangeShapeType="1" noTextEdit="1"/>
              </p:cNvSpPr>
              <p:nvPr/>
            </p:nvSpPr>
            <p:spPr>
              <a:xfrm>
                <a:off x="11622174" y="4552039"/>
                <a:ext cx="12209398" cy="3160545"/>
              </a:xfrm>
              <a:prstGeom prst="rect">
                <a:avLst/>
              </a:prstGeom>
              <a:blipFill>
                <a:blip r:embed="rId4"/>
                <a:stretch>
                  <a:fillRect l="-2183" t="-2800" r="-3326" b="-8400"/>
                </a:stretch>
              </a:blipFill>
              <a:ln w="12700" cap="flat">
                <a:noFill/>
                <a:miter lim="400000"/>
              </a:ln>
              <a:effectLst/>
            </p:spPr>
            <p:txBody>
              <a:bodyPr/>
              <a:lstStyle/>
              <a:p>
                <a:r>
                  <a:rPr lang="zh-CN" altLang="en-US">
                    <a:noFill/>
                  </a:rPr>
                  <a:t> </a:t>
                </a:r>
              </a:p>
            </p:txBody>
          </p:sp>
        </mc:Fallback>
      </mc:AlternateContent>
      <p:sp>
        <p:nvSpPr>
          <p:cNvPr id="11" name="右箭头 10">
            <a:extLst>
              <a:ext uri="{FF2B5EF4-FFF2-40B4-BE49-F238E27FC236}">
                <a16:creationId xmlns:a16="http://schemas.microsoft.com/office/drawing/2014/main" id="{44E95BE0-2950-BCD5-7E45-FA53962EC50B}"/>
              </a:ext>
            </a:extLst>
          </p:cNvPr>
          <p:cNvSpPr/>
          <p:nvPr/>
        </p:nvSpPr>
        <p:spPr>
          <a:xfrm>
            <a:off x="7465897" y="5588000"/>
            <a:ext cx="3791384" cy="1270000"/>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5" name="How can we find the η/s ratio"/>
              <p:cNvSpPr txBox="1">
                <a:spLocks noGrp="1"/>
              </p:cNvSpPr>
              <p:nvPr>
                <p:ph type="title"/>
              </p:nvPr>
            </p:nvSpPr>
            <p:spPr>
              <a:xfrm>
                <a:off x="974491" y="592407"/>
                <a:ext cx="21945601" cy="1727201"/>
              </a:xfrm>
              <a:prstGeom prst="rect">
                <a:avLst/>
              </a:prstGeom>
            </p:spPr>
            <p:txBody>
              <a:bodyPr/>
              <a:lstStyle/>
              <a:p>
                <a:r>
                  <a:rPr lang="en" altLang="zh-CN" b="1" dirty="0">
                    <a:latin typeface="Times New Roman" panose="02020603050405020304" pitchFamily="18" charset="0"/>
                    <a:cs typeface="Times New Roman" panose="02020603050405020304" pitchFamily="18" charset="0"/>
                  </a:rPr>
                  <a:t>How to find the </a:t>
                </a:r>
                <a14:m>
                  <m:oMath xmlns:m="http://schemas.openxmlformats.org/officeDocument/2006/math">
                    <m:sSub>
                      <m:sSubPr>
                        <m:ctrlPr>
                          <a:rPr lang="en-US" altLang="zh-CN" b="1" i="1" smtClean="0">
                            <a:latin typeface="Cambria Math" panose="02040503050406030204" pitchFamily="18" charset="0"/>
                            <a:cs typeface="Times New Roman" panose="02020603050405020304" pitchFamily="18" charset="0"/>
                          </a:rPr>
                        </m:ctrlPr>
                      </m:sSubPr>
                      <m:e>
                        <m:r>
                          <a:rPr lang="en" altLang="zh-CN" b="1" i="1" smtClean="0">
                            <a:latin typeface="Cambria Math" panose="02040503050406030204" pitchFamily="18" charset="0"/>
                            <a:cs typeface="Times New Roman" panose="02020603050405020304" pitchFamily="18" charset="0"/>
                          </a:rPr>
                          <m:t>𝜼</m:t>
                        </m:r>
                      </m:e>
                      <m:sub>
                        <m:r>
                          <a:rPr lang="en-US" altLang="zh-CN" b="1" i="1" smtClean="0">
                            <a:latin typeface="Cambria Math" panose="02040503050406030204" pitchFamily="18" charset="0"/>
                            <a:cs typeface="Times New Roman" panose="02020603050405020304" pitchFamily="18" charset="0"/>
                          </a:rPr>
                          <m:t>𝒔</m:t>
                        </m:r>
                      </m:sub>
                    </m:sSub>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𝒔</m:t>
                    </m:r>
                  </m:oMath>
                </a14:m>
                <a:r>
                  <a:rPr lang="en" altLang="zh-CN" b="1"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mc:Choice>
        <mc:Fallback>
          <p:sp>
            <p:nvSpPr>
              <p:cNvPr id="215" name="How can we find the η/s ratio"/>
              <p:cNvSpPr txBox="1">
                <a:spLocks noGrp="1" noRot="1" noChangeAspect="1" noMove="1" noResize="1" noEditPoints="1" noAdjustHandles="1" noChangeArrowheads="1" noChangeShapeType="1" noTextEdit="1"/>
              </p:cNvSpPr>
              <p:nvPr>
                <p:ph type="title"/>
              </p:nvPr>
            </p:nvSpPr>
            <p:spPr>
              <a:xfrm>
                <a:off x="974491" y="592407"/>
                <a:ext cx="21945601" cy="1727201"/>
              </a:xfrm>
              <a:prstGeom prst="rect">
                <a:avLst/>
              </a:prstGeom>
              <a:blipFill>
                <a:blip r:embed="rId2"/>
                <a:stretch>
                  <a:fillRect t="-29927"/>
                </a:stretch>
              </a:blipFill>
            </p:spPr>
            <p:txBody>
              <a:bodyPr/>
              <a:lstStyle/>
              <a:p>
                <a:r>
                  <a:rPr lang="zh-CN" altLang="en-US">
                    <a:noFill/>
                  </a:rPr>
                  <a:t> </a:t>
                </a:r>
              </a:p>
            </p:txBody>
          </p:sp>
        </mc:Fallback>
      </mc:AlternateContent>
      <p:pic>
        <p:nvPicPr>
          <p:cNvPr id="11" name="图片 10" descr="图表, 散点图&#10;&#10;描述已自动生成">
            <a:extLst>
              <a:ext uri="{FF2B5EF4-FFF2-40B4-BE49-F238E27FC236}">
                <a16:creationId xmlns:a16="http://schemas.microsoft.com/office/drawing/2014/main" id="{53458EE2-E375-28FD-00EF-8D2C144C8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91" y="2576164"/>
            <a:ext cx="11418230" cy="8563672"/>
          </a:xfrm>
          <a:prstGeom prst="rect">
            <a:avLst/>
          </a:prstGeom>
        </p:spPr>
      </p:pic>
      <p:pic>
        <p:nvPicPr>
          <p:cNvPr id="13" name="图片 12">
            <a:extLst>
              <a:ext uri="{FF2B5EF4-FFF2-40B4-BE49-F238E27FC236}">
                <a16:creationId xmlns:a16="http://schemas.microsoft.com/office/drawing/2014/main" id="{A697FF67-6DAC-5B7F-7D09-C16225472687}"/>
              </a:ext>
            </a:extLst>
          </p:cNvPr>
          <p:cNvPicPr>
            <a:picLocks noChangeAspect="1"/>
          </p:cNvPicPr>
          <p:nvPr/>
        </p:nvPicPr>
        <p:blipFill>
          <a:blip r:embed="rId4"/>
          <a:stretch>
            <a:fillRect/>
          </a:stretch>
        </p:blipFill>
        <p:spPr>
          <a:xfrm>
            <a:off x="13228319" y="2159213"/>
            <a:ext cx="9432321" cy="10314140"/>
          </a:xfrm>
          <a:prstGeom prst="rect">
            <a:avLst/>
          </a:prstGeom>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6A834A31-DFCA-443F-189E-3BE748418527}"/>
                  </a:ext>
                </a:extLst>
              </p:cNvPr>
              <p:cNvSpPr txBox="1"/>
              <p:nvPr/>
            </p:nvSpPr>
            <p:spPr>
              <a:xfrm>
                <a:off x="3634631" y="11396392"/>
                <a:ext cx="6387262" cy="443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r>
                  <a:rPr kumimoji="0" lang="en-US" altLang="zh-CN" sz="3200" b="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Correlation between</a:t>
                </a:r>
                <a:r>
                  <a:rPr kumimoji="0" lang="en-US" altLang="zh-CN" sz="3200" b="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14:m>
                  <m:oMath xmlns:m="http://schemas.openxmlformats.org/officeDocument/2006/math">
                    <m: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t>𝑃𝑡</m:t>
                    </m:r>
                  </m:oMath>
                </a14:m>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and </a:t>
                </a:r>
                <a14:m>
                  <m:oMath xmlns:m="http://schemas.openxmlformats.org/officeDocument/2006/math">
                    <m:sSub>
                      <m:sSubPr>
                        <m:ctrlP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t>𝑣</m:t>
                        </m:r>
                      </m:e>
                      <m:sub>
                        <m: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t>2</m:t>
                        </m:r>
                      </m:sub>
                    </m:sSub>
                  </m:oMath>
                </a14:m>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and</a:t>
                </a:r>
                <a:r>
                  <a:rPr kumimoji="0" lang="en-US" altLang="zh-CN" sz="32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14:m>
                  <m:oMath xmlns:m="http://schemas.openxmlformats.org/officeDocument/2006/math">
                    <m:sSub>
                      <m:sSubPr>
                        <m:ctrlPr>
                          <a:rPr kumimoji="0" lang="en-US" altLang="zh-CN" sz="3200" b="0" i="1" u="none" strike="noStrike" cap="none" spc="0" normalizeH="0" smtClean="0">
                            <a:ln>
                              <a:noFill/>
                            </a:ln>
                            <a:solidFill>
                              <a:srgbClr val="000000"/>
                            </a:solidFill>
                            <a:effectLst/>
                            <a:uFillTx/>
                            <a:latin typeface="Cambria Math" panose="02040503050406030204" pitchFamily="18" charset="0"/>
                            <a:sym typeface="Canela Text Regular"/>
                          </a:rPr>
                        </m:ctrlPr>
                      </m:sSubPr>
                      <m:e>
                        <m:r>
                          <a:rPr kumimoji="0" lang="en-US" altLang="zh-CN" sz="3200" b="0" i="1" u="none" strike="noStrike" cap="none" spc="0" normalizeH="0" smtClean="0">
                            <a:ln>
                              <a:noFill/>
                            </a:ln>
                            <a:solidFill>
                              <a:srgbClr val="000000"/>
                            </a:solidFill>
                            <a:effectLst/>
                            <a:uFillTx/>
                            <a:latin typeface="Cambria Math" panose="02040503050406030204" pitchFamily="18" charset="0"/>
                            <a:sym typeface="Canela Text Regular"/>
                          </a:rPr>
                          <m:t>𝑣</m:t>
                        </m:r>
                      </m:e>
                      <m:sub>
                        <m:r>
                          <a:rPr kumimoji="0" lang="en-US" altLang="zh-CN" sz="3200" b="0" i="1" u="none" strike="noStrike" cap="none" spc="0" normalizeH="0" smtClean="0">
                            <a:ln>
                              <a:noFill/>
                            </a:ln>
                            <a:solidFill>
                              <a:srgbClr val="000000"/>
                            </a:solidFill>
                            <a:effectLst/>
                            <a:uFillTx/>
                            <a:latin typeface="Cambria Math" panose="02040503050406030204" pitchFamily="18" charset="0"/>
                            <a:sym typeface="Canela Text Regular"/>
                          </a:rPr>
                          <m:t>3</m:t>
                        </m:r>
                      </m:sub>
                    </m:sSub>
                  </m:oMath>
                </a14:m>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endParaRPr kumimoji="0" lang="zh-CN" altLang="en-US"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p:txBody>
          </p:sp>
        </mc:Choice>
        <mc:Fallback>
          <p:sp>
            <p:nvSpPr>
              <p:cNvPr id="14" name="文本框 13">
                <a:extLst>
                  <a:ext uri="{FF2B5EF4-FFF2-40B4-BE49-F238E27FC236}">
                    <a16:creationId xmlns:a16="http://schemas.microsoft.com/office/drawing/2014/main" id="{6A834A31-DFCA-443F-189E-3BE748418527}"/>
                  </a:ext>
                </a:extLst>
              </p:cNvPr>
              <p:cNvSpPr txBox="1">
                <a:spLocks noRot="1" noChangeAspect="1" noMove="1" noResize="1" noEditPoints="1" noAdjustHandles="1" noChangeArrowheads="1" noChangeShapeType="1" noTextEdit="1"/>
              </p:cNvSpPr>
              <p:nvPr/>
            </p:nvSpPr>
            <p:spPr>
              <a:xfrm>
                <a:off x="3634631" y="11396392"/>
                <a:ext cx="6387262" cy="443198"/>
              </a:xfrm>
              <a:prstGeom prst="rect">
                <a:avLst/>
              </a:prstGeom>
              <a:blipFill>
                <a:blip r:embed="rId5"/>
                <a:stretch>
                  <a:fillRect l="-3373" t="-38889" b="-5000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153123B6-10D8-CBB5-0A96-E332F2D645C5}"/>
                  </a:ext>
                </a:extLst>
              </p:cNvPr>
              <p:cNvSpPr txBox="1"/>
              <p:nvPr/>
            </p:nvSpPr>
            <p:spPr>
              <a:xfrm>
                <a:off x="14531995" y="12530546"/>
                <a:ext cx="7875809" cy="5930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r>
                  <a:rPr kumimoji="0" lang="en-US" altLang="zh-CN" sz="3200" b="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Correlation between</a:t>
                </a:r>
                <a:r>
                  <a:rPr kumimoji="0" lang="en-US" altLang="zh-CN" sz="3200" b="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14:m>
                  <m:oMath xmlns:m="http://schemas.openxmlformats.org/officeDocument/2006/math">
                    <m: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t>𝑃𝑡</m:t>
                    </m:r>
                  </m:oMath>
                </a14:m>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and </a:t>
                </a:r>
                <a14:m>
                  <m:oMath xmlns:m="http://schemas.openxmlformats.org/officeDocument/2006/math">
                    <m:sSub>
                      <m:sSubPr>
                        <m:ctrlP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t>𝑣</m:t>
                        </m:r>
                      </m:e>
                      <m:sub>
                        <m:r>
                          <a:rPr kumimoji="0" lang="en-US" altLang="zh-CN" sz="3200" b="0" i="1" u="none" strike="noStrike" cap="none" spc="0" normalizeH="0" baseline="0" smtClean="0">
                            <a:ln>
                              <a:noFill/>
                            </a:ln>
                            <a:solidFill>
                              <a:srgbClr val="000000"/>
                            </a:solidFill>
                            <a:effectLst/>
                            <a:uFillTx/>
                            <a:latin typeface="Cambria Math" panose="02040503050406030204" pitchFamily="18" charset="0"/>
                            <a:sym typeface="Canela Text Regular"/>
                          </a:rPr>
                          <m:t>2</m:t>
                        </m:r>
                      </m:sub>
                    </m:sSub>
                  </m:oMath>
                </a14:m>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for different</a:t>
                </a:r>
                <a:r>
                  <a:rPr kumimoji="0" lang="en-US" altLang="zh-CN" sz="32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14:m>
                  <m:oMath xmlns:m="http://schemas.openxmlformats.org/officeDocument/2006/math">
                    <m:f>
                      <m:fPr>
                        <m:ctrlPr>
                          <a:rPr kumimoji="0" lang="en-US" altLang="zh-CN" sz="3200" b="0" i="1" u="none" strike="noStrike" cap="none" spc="0" normalizeH="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ctrlPr>
                      </m:fPr>
                      <m:num>
                        <m:sSub>
                          <m:sSubPr>
                            <m:ctrlPr>
                              <a:rPr kumimoji="0" lang="en-US" altLang="zh-CN" sz="3200" b="0" i="1" u="none" strike="noStrike" cap="none" spc="0" normalizeH="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ctrlPr>
                          </m:sSubPr>
                          <m:e>
                            <m:r>
                              <a:rPr kumimoji="0" lang="en-US" altLang="zh-CN" sz="3200" b="0" i="1" u="none" strike="noStrike" cap="none" spc="0" normalizeH="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𝜂</m:t>
                            </m:r>
                          </m:e>
                          <m:sub>
                            <m:r>
                              <a:rPr kumimoji="0" lang="en-US" altLang="zh-CN" sz="3200" b="0" i="1" u="none" strike="noStrike" cap="none" spc="0" normalizeH="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𝑠</m:t>
                            </m:r>
                          </m:sub>
                        </m:sSub>
                      </m:num>
                      <m:den>
                        <m:r>
                          <a:rPr kumimoji="0" lang="en-US" altLang="zh-CN" sz="3200" b="0" i="1" u="none" strike="noStrike" cap="none" spc="0" normalizeH="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𝑠</m:t>
                        </m:r>
                      </m:den>
                    </m:f>
                  </m:oMath>
                </a14:m>
                <a:r>
                  <a:rPr kumimoji="0" lang="en-US" altLang="zh-CN"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endParaRPr kumimoji="0" lang="zh-CN" altLang="en-US" sz="3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p:txBody>
          </p:sp>
        </mc:Choice>
        <mc:Fallback>
          <p:sp>
            <p:nvSpPr>
              <p:cNvPr id="15" name="文本框 14">
                <a:extLst>
                  <a:ext uri="{FF2B5EF4-FFF2-40B4-BE49-F238E27FC236}">
                    <a16:creationId xmlns:a16="http://schemas.microsoft.com/office/drawing/2014/main" id="{153123B6-10D8-CBB5-0A96-E332F2D645C5}"/>
                  </a:ext>
                </a:extLst>
              </p:cNvPr>
              <p:cNvSpPr txBox="1">
                <a:spLocks noRot="1" noChangeAspect="1" noMove="1" noResize="1" noEditPoints="1" noAdjustHandles="1" noChangeArrowheads="1" noChangeShapeType="1" noTextEdit="1"/>
              </p:cNvSpPr>
              <p:nvPr/>
            </p:nvSpPr>
            <p:spPr>
              <a:xfrm>
                <a:off x="14531995" y="12530546"/>
                <a:ext cx="7875809" cy="593047"/>
              </a:xfrm>
              <a:prstGeom prst="rect">
                <a:avLst/>
              </a:prstGeom>
              <a:blipFill>
                <a:blip r:embed="rId6"/>
                <a:stretch>
                  <a:fillRect l="-1449" t="-18750" b="-20833"/>
                </a:stretch>
              </a:blipFill>
              <a:ln w="12700" cap="flat">
                <a:noFill/>
                <a:miter lim="400000"/>
              </a:ln>
              <a:effectLst/>
            </p:spPr>
            <p:txBody>
              <a:bodyPr/>
              <a:lstStyle/>
              <a:p>
                <a:r>
                  <a:rPr lang="zh-CN" altLang="en-US">
                    <a:noFill/>
                  </a:rPr>
                  <a:t> </a:t>
                </a:r>
              </a:p>
            </p:txBody>
          </p:sp>
        </mc:Fallback>
      </mc:AlternateContent>
    </p:spTree>
    <p:extLst>
      <p:ext uri="{BB962C8B-B14F-4D97-AF65-F5344CB8AC3E}">
        <p14:creationId xmlns:p14="http://schemas.microsoft.com/office/powerpoint/2010/main" val="11976704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hanks for watching!"/>
          <p:cNvSpPr txBox="1">
            <a:spLocks noGrp="1"/>
          </p:cNvSpPr>
          <p:nvPr>
            <p:ph type="title"/>
          </p:nvPr>
        </p:nvSpPr>
        <p:spPr>
          <a:prstGeom prst="rect">
            <a:avLst/>
          </a:prstGeom>
        </p:spPr>
        <p:txBody>
          <a:bodyPr/>
          <a:lstStyle/>
          <a:p>
            <a:r>
              <a:t>Thanks for watching!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he perfect fluid property"/>
          <p:cNvSpPr txBox="1">
            <a:spLocks noGrp="1"/>
          </p:cNvSpPr>
          <p:nvPr>
            <p:ph type="body" sz="half" idx="1"/>
          </p:nvPr>
        </p:nvSpPr>
        <p:spPr>
          <a:prstGeom prst="rect">
            <a:avLst/>
          </a:prstGeom>
        </p:spPr>
        <p:txBody>
          <a:bodyPr>
            <a:normAutofit/>
          </a:bodyPr>
          <a:lstStyle>
            <a:lvl1pPr defTabSz="1584959">
              <a:defRPr sz="14559"/>
            </a:lvl1pPr>
          </a:lstStyle>
          <a:p>
            <a:r>
              <a:rPr lang="en-US" sz="13000" b="1" dirty="0">
                <a:latin typeface="Times New Roman" panose="02020603050405020304" pitchFamily="18" charset="0"/>
                <a:cs typeface="Times New Roman" panose="02020603050405020304" pitchFamily="18" charset="0"/>
              </a:rPr>
              <a:t>What Is QGP</a:t>
            </a:r>
            <a:endParaRPr sz="1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2786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he quark gluon plasma state"/>
          <p:cNvSpPr txBox="1">
            <a:spLocks noGrp="1"/>
          </p:cNvSpPr>
          <p:nvPr>
            <p:ph type="title"/>
          </p:nvPr>
        </p:nvSpPr>
        <p:spPr>
          <a:xfrm>
            <a:off x="1219200" y="770025"/>
            <a:ext cx="21945601" cy="1727201"/>
          </a:xfrm>
          <a:prstGeom prst="rect">
            <a:avLst/>
          </a:prstGeom>
        </p:spPr>
        <p:txBody>
          <a:bodyPr/>
          <a:lstStyle/>
          <a:p>
            <a:r>
              <a:rPr b="1"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Q</a:t>
            </a:r>
            <a:r>
              <a:rPr b="1" dirty="0">
                <a:latin typeface="Times New Roman" panose="02020603050405020304" pitchFamily="18" charset="0"/>
                <a:cs typeface="Times New Roman" panose="02020603050405020304" pitchFamily="18" charset="0"/>
              </a:rPr>
              <a:t>uark </a:t>
            </a:r>
            <a:r>
              <a:rPr lang="en-US" b="1" dirty="0">
                <a:latin typeface="Times New Roman" panose="02020603050405020304" pitchFamily="18" charset="0"/>
                <a:cs typeface="Times New Roman" panose="02020603050405020304" pitchFamily="18" charset="0"/>
              </a:rPr>
              <a:t>G</a:t>
            </a:r>
            <a:r>
              <a:rPr b="1" dirty="0">
                <a:latin typeface="Times New Roman" panose="02020603050405020304" pitchFamily="18" charset="0"/>
                <a:cs typeface="Times New Roman" panose="02020603050405020304" pitchFamily="18" charset="0"/>
              </a:rPr>
              <a:t>luon </a:t>
            </a:r>
            <a:r>
              <a:rPr lang="en-US" b="1" dirty="0">
                <a:latin typeface="Times New Roman" panose="02020603050405020304" pitchFamily="18" charset="0"/>
                <a:cs typeface="Times New Roman" panose="02020603050405020304" pitchFamily="18" charset="0"/>
              </a:rPr>
              <a:t>P</a:t>
            </a:r>
            <a:r>
              <a:rPr b="1" dirty="0">
                <a:latin typeface="Times New Roman" panose="02020603050405020304" pitchFamily="18" charset="0"/>
                <a:cs typeface="Times New Roman" panose="02020603050405020304" pitchFamily="18" charset="0"/>
              </a:rPr>
              <a:t>lasma </a:t>
            </a:r>
            <a:r>
              <a:rPr lang="en-US" b="1" dirty="0">
                <a:latin typeface="Times New Roman" panose="02020603050405020304" pitchFamily="18" charset="0"/>
                <a:cs typeface="Times New Roman" panose="02020603050405020304" pitchFamily="18" charset="0"/>
              </a:rPr>
              <a:t>(QGP) S</a:t>
            </a:r>
            <a:r>
              <a:rPr b="1" dirty="0">
                <a:latin typeface="Times New Roman" panose="02020603050405020304" pitchFamily="18" charset="0"/>
                <a:cs typeface="Times New Roman" panose="02020603050405020304" pitchFamily="18" charset="0"/>
              </a:rPr>
              <a:t>tate</a:t>
            </a:r>
          </a:p>
        </p:txBody>
      </p:sp>
      <p:sp>
        <p:nvSpPr>
          <p:cNvPr id="161" name="The matter state, quark gluon plasma, was extensively in presence around 10^-6 seconds after the big bang.…"/>
          <p:cNvSpPr txBox="1">
            <a:spLocks noGrp="1"/>
          </p:cNvSpPr>
          <p:nvPr>
            <p:ph type="body" idx="1"/>
          </p:nvPr>
        </p:nvSpPr>
        <p:spPr>
          <a:xfrm>
            <a:off x="1436914" y="2497226"/>
            <a:ext cx="21948577" cy="4360774"/>
          </a:xfrm>
          <a:prstGeom prst="rect">
            <a:avLst/>
          </a:prstGeom>
        </p:spPr>
        <p:txBody>
          <a:bodyPr/>
          <a:lstStyle/>
          <a:p>
            <a:r>
              <a:rPr dirty="0">
                <a:latin typeface="Times New Roman" panose="02020603050405020304" pitchFamily="18" charset="0"/>
                <a:cs typeface="Times New Roman" panose="02020603050405020304" pitchFamily="18" charset="0"/>
              </a:rPr>
              <a:t>The matter state, quark gluon plasma, was extensively in presence around 10^-6 seconds after the big bang.</a:t>
            </a:r>
          </a:p>
          <a:p>
            <a:r>
              <a:rPr dirty="0">
                <a:latin typeface="Times New Roman" panose="02020603050405020304" pitchFamily="18" charset="0"/>
                <a:cs typeface="Times New Roman" panose="02020603050405020304" pitchFamily="18" charset="0"/>
              </a:rPr>
              <a:t>High energy density + high temperature allows quarks to  drift away from each other without being tied by the strong force generated by gluons.</a:t>
            </a:r>
          </a:p>
          <a:p>
            <a:r>
              <a:rPr dirty="0">
                <a:latin typeface="Times New Roman" panose="02020603050405020304" pitchFamily="18" charset="0"/>
                <a:cs typeface="Times New Roman" panose="02020603050405020304" pitchFamily="18" charset="0"/>
              </a:rPr>
              <a:t>For now, we can recreate the QGP state by striking nuclei through the accelerators and colliders.</a:t>
            </a:r>
          </a:p>
        </p:txBody>
      </p:sp>
      <p:sp>
        <p:nvSpPr>
          <p:cNvPr id="162" name="幻灯片副标题"/>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4224" spc="-42"/>
            </a:lvl1pPr>
          </a:lstStyle>
          <a:p>
            <a:r>
              <a:t> </a:t>
            </a:r>
          </a:p>
        </p:txBody>
      </p:sp>
      <p:pic>
        <p:nvPicPr>
          <p:cNvPr id="2" name="图片 1">
            <a:extLst>
              <a:ext uri="{FF2B5EF4-FFF2-40B4-BE49-F238E27FC236}">
                <a16:creationId xmlns:a16="http://schemas.microsoft.com/office/drawing/2014/main" id="{505CF22E-DE69-6C52-4BAB-3B9C250BB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588003"/>
            <a:ext cx="10259800" cy="4070559"/>
          </a:xfrm>
          <a:prstGeom prst="rect">
            <a:avLst/>
          </a:prstGeom>
        </p:spPr>
      </p:pic>
      <p:pic>
        <p:nvPicPr>
          <p:cNvPr id="3" name="图片 2">
            <a:extLst>
              <a:ext uri="{FF2B5EF4-FFF2-40B4-BE49-F238E27FC236}">
                <a16:creationId xmlns:a16="http://schemas.microsoft.com/office/drawing/2014/main" id="{442ADE2C-CB32-9159-038F-3F9053166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4867" y="6858000"/>
            <a:ext cx="6359236" cy="629471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he formation of QGP"/>
          <p:cNvSpPr txBox="1">
            <a:spLocks noGrp="1"/>
          </p:cNvSpPr>
          <p:nvPr>
            <p:ph type="title"/>
          </p:nvPr>
        </p:nvSpPr>
        <p:spPr>
          <a:xfrm>
            <a:off x="165652" y="934292"/>
            <a:ext cx="12874487" cy="933797"/>
          </a:xfrm>
          <a:prstGeom prst="rect">
            <a:avLst/>
          </a:prstGeom>
        </p:spPr>
        <p:txBody>
          <a:bodyPr>
            <a:noAutofit/>
          </a:bodyPr>
          <a:lstStyle>
            <a:lvl1pPr defTabSz="1292351">
              <a:defRPr sz="4451" spc="-44"/>
            </a:lvl1pPr>
          </a:lstStyle>
          <a:p>
            <a:r>
              <a:rPr sz="8400" b="1" dirty="0">
                <a:latin typeface="Times New Roman" panose="02020603050405020304" pitchFamily="18" charset="0"/>
                <a:cs typeface="Times New Roman" panose="02020603050405020304" pitchFamily="18" charset="0"/>
              </a:rPr>
              <a:t>The </a:t>
            </a:r>
            <a:r>
              <a:rPr lang="en-US" sz="8400" b="1" dirty="0">
                <a:latin typeface="Times New Roman" panose="02020603050405020304" pitchFamily="18" charset="0"/>
                <a:cs typeface="Times New Roman" panose="02020603050405020304" pitchFamily="18" charset="0"/>
              </a:rPr>
              <a:t>F</a:t>
            </a:r>
            <a:r>
              <a:rPr sz="8400" b="1" dirty="0">
                <a:latin typeface="Times New Roman" panose="02020603050405020304" pitchFamily="18" charset="0"/>
                <a:cs typeface="Times New Roman" panose="02020603050405020304" pitchFamily="18" charset="0"/>
              </a:rPr>
              <a:t>ormation of QGP</a:t>
            </a:r>
          </a:p>
        </p:txBody>
      </p:sp>
      <p:pic>
        <p:nvPicPr>
          <p:cNvPr id="165" name="图像2023-8-7 17.06.jpeg" descr="图像2023-8-7 17.06.jpeg"/>
          <p:cNvPicPr>
            <a:picLocks noGrp="1" noChangeAspect="1"/>
          </p:cNvPicPr>
          <p:nvPr>
            <p:ph type="pic" idx="21"/>
          </p:nvPr>
        </p:nvPicPr>
        <p:blipFill>
          <a:blip r:embed="rId2"/>
          <a:srcRect l="19722" r="19722"/>
          <a:stretch>
            <a:fillRect/>
          </a:stretch>
        </p:blipFill>
        <p:spPr>
          <a:xfrm>
            <a:off x="12256773" y="1284711"/>
            <a:ext cx="10797676" cy="11048785"/>
          </a:xfrm>
          <a:prstGeom prst="rect">
            <a:avLst/>
          </a:prstGeom>
        </p:spPr>
      </p:pic>
      <p:sp>
        <p:nvSpPr>
          <p:cNvPr id="166" name="幻灯片副标题"/>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4224" spc="-42"/>
            </a:lvl1pPr>
          </a:lstStyle>
          <a:p>
            <a:r>
              <a:t> </a:t>
            </a:r>
          </a:p>
        </p:txBody>
      </p:sp>
      <p:sp>
        <p:nvSpPr>
          <p:cNvPr id="167" name="(Near light speed through accelerator) neuclei - neuclei collision…"/>
          <p:cNvSpPr txBox="1">
            <a:spLocks noGrp="1"/>
          </p:cNvSpPr>
          <p:nvPr>
            <p:ph type="body" sz="half" idx="1"/>
          </p:nvPr>
        </p:nvSpPr>
        <p:spPr>
          <a:xfrm>
            <a:off x="1329551" y="2492825"/>
            <a:ext cx="9757569" cy="11223175"/>
          </a:xfrm>
          <a:prstGeom prst="rect">
            <a:avLst/>
          </a:prstGeom>
        </p:spPr>
        <p:txBody>
          <a:bodyPr/>
          <a:lstStyle/>
          <a:p>
            <a:r>
              <a:rPr dirty="0">
                <a:latin typeface="Times New Roman" panose="02020603050405020304" pitchFamily="18" charset="0"/>
                <a:cs typeface="Times New Roman" panose="02020603050405020304" pitchFamily="18" charset="0"/>
              </a:rPr>
              <a:t>(Near light speed through accelerator) </a:t>
            </a:r>
            <a:r>
              <a:rPr dirty="0" err="1">
                <a:latin typeface="Times New Roman" panose="02020603050405020304" pitchFamily="18" charset="0"/>
                <a:cs typeface="Times New Roman" panose="02020603050405020304" pitchFamily="18" charset="0"/>
              </a:rPr>
              <a:t>neuclei</a:t>
            </a:r>
            <a:r>
              <a:rPr dirty="0">
                <a:latin typeface="Times New Roman" panose="02020603050405020304" pitchFamily="18" charset="0"/>
                <a:cs typeface="Times New Roman" panose="02020603050405020304" pitchFamily="18" charset="0"/>
              </a:rPr>
              <a:t> - </a:t>
            </a:r>
            <a:r>
              <a:rPr dirty="0" err="1">
                <a:latin typeface="Times New Roman" panose="02020603050405020304" pitchFamily="18" charset="0"/>
                <a:cs typeface="Times New Roman" panose="02020603050405020304" pitchFamily="18" charset="0"/>
              </a:rPr>
              <a:t>neuclei</a:t>
            </a:r>
            <a:r>
              <a:rPr dirty="0">
                <a:latin typeface="Times New Roman" panose="02020603050405020304" pitchFamily="18" charset="0"/>
                <a:cs typeface="Times New Roman" panose="02020603050405020304" pitchFamily="18" charset="0"/>
              </a:rPr>
              <a:t> collision</a:t>
            </a:r>
          </a:p>
          <a:p>
            <a:r>
              <a:rPr dirty="0">
                <a:latin typeface="Times New Roman" panose="02020603050405020304" pitchFamily="18" charset="0"/>
                <a:cs typeface="Times New Roman" panose="02020603050405020304" pitchFamily="18" charset="0"/>
              </a:rPr>
              <a:t>Striking each other, kinetic energy converts into thermal energy</a:t>
            </a:r>
          </a:p>
          <a:p>
            <a:r>
              <a:rPr dirty="0">
                <a:latin typeface="Times New Roman" panose="02020603050405020304" pitchFamily="18" charset="0"/>
                <a:cs typeface="Times New Roman" panose="02020603050405020304" pitchFamily="18" charset="0"/>
              </a:rPr>
              <a:t>Attain boundary conditions: enough energy density and temperature.</a:t>
            </a:r>
          </a:p>
          <a:p>
            <a:r>
              <a:rPr dirty="0">
                <a:latin typeface="Times New Roman" panose="02020603050405020304" pitchFamily="18" charset="0"/>
                <a:cs typeface="Times New Roman" panose="02020603050405020304" pitchFamily="18" charset="0"/>
              </a:rPr>
              <a:t>QGP is formed.</a:t>
            </a:r>
          </a:p>
          <a:p>
            <a:r>
              <a:rPr dirty="0">
                <a:latin typeface="Times New Roman" panose="02020603050405020304" pitchFamily="18" charset="0"/>
                <a:cs typeface="Times New Roman" panose="02020603050405020304" pitchFamily="18" charset="0"/>
              </a:rPr>
              <a:t>QGP scatters due to the initial movement energy density declines and quarks rebound with each other.</a:t>
            </a:r>
          </a:p>
        </p:txBody>
      </p:sp>
      <p:sp>
        <p:nvSpPr>
          <p:cNvPr id="2" name="文本框 1">
            <a:extLst>
              <a:ext uri="{FF2B5EF4-FFF2-40B4-BE49-F238E27FC236}">
                <a16:creationId xmlns:a16="http://schemas.microsoft.com/office/drawing/2014/main" id="{8AA626AC-05FD-7293-D8BE-B8CCA6AB8D2C}"/>
              </a:ext>
            </a:extLst>
          </p:cNvPr>
          <p:cNvSpPr txBox="1"/>
          <p:nvPr/>
        </p:nvSpPr>
        <p:spPr>
          <a:xfrm>
            <a:off x="11887200" y="12038030"/>
            <a:ext cx="12192000" cy="590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3600" dirty="0">
                <a:solidFill>
                  <a:srgbClr val="444444"/>
                </a:solidFill>
                <a:latin typeface="Times New Roman" panose="02020603050405020304" pitchFamily="18" charset="0"/>
                <a:cs typeface="Times New Roman" panose="02020603050405020304" pitchFamily="18" charset="0"/>
              </a:rPr>
              <a:t>N</a:t>
            </a:r>
            <a:r>
              <a:rPr lang="en-US" altLang="zh-CN" sz="3600" b="0" i="0" dirty="0">
                <a:solidFill>
                  <a:srgbClr val="444444"/>
                </a:solidFill>
                <a:effectLst/>
                <a:latin typeface="Times New Roman" panose="02020603050405020304" pitchFamily="18" charset="0"/>
                <a:cs typeface="Times New Roman" panose="02020603050405020304" pitchFamily="18" charset="0"/>
              </a:rPr>
              <a:t>on-central </a:t>
            </a:r>
            <a:r>
              <a:rPr lang="en-US" altLang="zh-CN" sz="3600" dirty="0">
                <a:solidFill>
                  <a:srgbClr val="444444"/>
                </a:solidFill>
                <a:latin typeface="Times New Roman" panose="02020603050405020304" pitchFamily="18" charset="0"/>
                <a:cs typeface="Times New Roman" panose="02020603050405020304" pitchFamily="18" charset="0"/>
              </a:rPr>
              <a:t>C</a:t>
            </a:r>
            <a:r>
              <a:rPr lang="en-US" altLang="zh-CN" sz="3600" b="0" i="0" dirty="0">
                <a:solidFill>
                  <a:srgbClr val="444444"/>
                </a:solidFill>
                <a:effectLst/>
                <a:latin typeface="Times New Roman" panose="02020603050405020304" pitchFamily="18" charset="0"/>
                <a:cs typeface="Times New Roman" panose="02020603050405020304" pitchFamily="18" charset="0"/>
              </a:rPr>
              <a:t>ollision diagram</a:t>
            </a:r>
            <a:endParaRPr lang="zh-CN" altLang="en-US" sz="3600" dirty="0">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shear viscosity over entropy density rati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lvl1pPr defTabSz="792479">
              <a:defRPr sz="4224" spc="-42"/>
            </a:lvl1pPr>
          </a:lstStyle>
          <a:p>
            <a:r>
              <a:rPr sz="5000" dirty="0">
                <a:latin typeface="Times New Roman" panose="02020603050405020304" pitchFamily="18" charset="0"/>
                <a:cs typeface="Times New Roman" panose="02020603050405020304" pitchFamily="18" charset="0"/>
              </a:rPr>
              <a:t>The shear viscosity </a:t>
            </a:r>
            <a:r>
              <a:rPr lang="en-US" sz="5000" dirty="0">
                <a:latin typeface="Times New Roman" panose="02020603050405020304" pitchFamily="18" charset="0"/>
                <a:cs typeface="Times New Roman" panose="02020603050405020304" pitchFamily="18" charset="0"/>
              </a:rPr>
              <a:t>and the geometric shape </a:t>
            </a:r>
            <a:endParaRPr sz="5000" dirty="0">
              <a:latin typeface="Times New Roman" panose="02020603050405020304" pitchFamily="18" charset="0"/>
              <a:cs typeface="Times New Roman" panose="02020603050405020304" pitchFamily="18" charset="0"/>
            </a:endParaRPr>
          </a:p>
        </p:txBody>
      </p:sp>
      <p:sp>
        <p:nvSpPr>
          <p:cNvPr id="170" name="The perfect fluid property"/>
          <p:cNvSpPr txBox="1">
            <a:spLocks noGrp="1"/>
          </p:cNvSpPr>
          <p:nvPr>
            <p:ph type="body" sz="half" idx="1"/>
          </p:nvPr>
        </p:nvSpPr>
        <p:spPr>
          <a:prstGeom prst="rect">
            <a:avLst/>
          </a:prstGeom>
        </p:spPr>
        <p:txBody>
          <a:bodyPr>
            <a:normAutofit/>
          </a:bodyPr>
          <a:lstStyle>
            <a:lvl1pPr defTabSz="1584959">
              <a:defRPr sz="14559"/>
            </a:lvl1pPr>
          </a:lstStyle>
          <a:p>
            <a:r>
              <a:rPr sz="13000" b="1" dirty="0">
                <a:latin typeface="Times New Roman" panose="02020603050405020304" pitchFamily="18" charset="0"/>
                <a:cs typeface="Times New Roman" panose="02020603050405020304" pitchFamily="18" charset="0"/>
              </a:rPr>
              <a:t>The </a:t>
            </a:r>
            <a:r>
              <a:rPr lang="en-US" sz="13000" b="1" dirty="0">
                <a:latin typeface="Times New Roman" panose="02020603050405020304" pitchFamily="18" charset="0"/>
                <a:cs typeface="Times New Roman" panose="02020603050405020304" pitchFamily="18" charset="0"/>
              </a:rPr>
              <a:t>P</a:t>
            </a:r>
            <a:r>
              <a:rPr sz="13000" b="1" dirty="0">
                <a:latin typeface="Times New Roman" panose="02020603050405020304" pitchFamily="18" charset="0"/>
                <a:cs typeface="Times New Roman" panose="02020603050405020304" pitchFamily="18" charset="0"/>
              </a:rPr>
              <a:t>erfect </a:t>
            </a:r>
            <a:r>
              <a:rPr lang="en-US" sz="13000" b="1" dirty="0">
                <a:latin typeface="Times New Roman" panose="02020603050405020304" pitchFamily="18" charset="0"/>
                <a:cs typeface="Times New Roman" panose="02020603050405020304" pitchFamily="18" charset="0"/>
              </a:rPr>
              <a:t>F</a:t>
            </a:r>
            <a:r>
              <a:rPr sz="13000" b="1" dirty="0">
                <a:latin typeface="Times New Roman" panose="02020603050405020304" pitchFamily="18" charset="0"/>
                <a:cs typeface="Times New Roman" panose="02020603050405020304" pitchFamily="18" charset="0"/>
              </a:rPr>
              <a:t>luid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6249A6AA-3EF4-486A-1239-2174371B5457}"/>
                  </a:ext>
                </a:extLst>
              </p:cNvPr>
              <p:cNvSpPr txBox="1"/>
              <p:nvPr/>
            </p:nvSpPr>
            <p:spPr>
              <a:xfrm>
                <a:off x="318978" y="3482580"/>
                <a:ext cx="9845748" cy="5808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400" rtl="0" fontAlgn="auto" latinLnBrk="0" hangingPunct="0">
                  <a:lnSpc>
                    <a:spcPct val="90000"/>
                  </a:lnSpc>
                  <a:spcBef>
                    <a:spcPts val="0"/>
                  </a:spcBef>
                  <a:spcAft>
                    <a:spcPts val="0"/>
                  </a:spcAft>
                  <a:buClrTx/>
                  <a:buSzTx/>
                  <a:buFontTx/>
                  <a:buNone/>
                  <a:tabLst/>
                </a:pPr>
                <a:r>
                  <a:rPr kumimoji="0" lang="en-US" altLang="zh-CN" sz="60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When the Plasma Occurs</a:t>
                </a:r>
              </a:p>
              <a:p>
                <a:pPr marL="0" marR="0" indent="0" algn="just" defTabSz="2438400" rtl="0" fontAlgn="auto" latinLnBrk="0" hangingPunct="0">
                  <a:lnSpc>
                    <a:spcPct val="90000"/>
                  </a:lnSpc>
                  <a:spcBef>
                    <a:spcPts val="0"/>
                  </a:spcBef>
                  <a:spcAft>
                    <a:spcPts val="0"/>
                  </a:spcAft>
                  <a:buClrTx/>
                  <a:buSzTx/>
                  <a:buFontTx/>
                  <a:buNone/>
                  <a:tabLst/>
                </a:pPr>
                <a:r>
                  <a:rPr kumimoji="0" lang="en-US" altLang="zh-CN" sz="6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p>
              <a:p>
                <a:pPr algn="just"/>
                <a14:m>
                  <m:oMath xmlns:m="http://schemas.openxmlformats.org/officeDocument/2006/math">
                    <m:sSub>
                      <m:sSubPr>
                        <m:ctrlPr>
                          <a:rPr kumimoji="0" lang="en-US" altLang="zh-CN" sz="40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altLang="zh-CN" sz="4000" b="0" i="1" u="none" strike="noStrike" cap="none" spc="0" normalizeH="0" baseline="0" smtClean="0">
                            <a:ln>
                              <a:noFill/>
                            </a:ln>
                            <a:solidFill>
                              <a:srgbClr val="000000"/>
                            </a:solidFill>
                            <a:effectLst/>
                            <a:uFillTx/>
                            <a:latin typeface="Cambria Math" panose="02040503050406030204" pitchFamily="18" charset="0"/>
                            <a:sym typeface="Canela Text Regular"/>
                          </a:rPr>
                          <m:t>𝜀</m:t>
                        </m:r>
                      </m:e>
                      <m:sub>
                        <m:r>
                          <a:rPr kumimoji="0" lang="en-US" altLang="zh-CN" sz="4000" b="0" i="1" u="none" strike="noStrike" cap="none" spc="0" normalizeH="0" baseline="0" smtClean="0">
                            <a:ln>
                              <a:noFill/>
                            </a:ln>
                            <a:solidFill>
                              <a:srgbClr val="000000"/>
                            </a:solidFill>
                            <a:effectLst/>
                            <a:uFillTx/>
                            <a:latin typeface="Cambria Math" panose="02040503050406030204" pitchFamily="18" charset="0"/>
                            <a:sym typeface="Canela Text Regular"/>
                          </a:rPr>
                          <m:t>2</m:t>
                        </m:r>
                      </m:sub>
                    </m:sSub>
                  </m:oMath>
                </a14:m>
                <a:r>
                  <a:rPr kumimoji="0" lang="en-US" altLang="zh-CN"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flow’s eccentricity</a:t>
                </a:r>
                <a:r>
                  <a:rPr kumimoji="0" lang="en-US" altLang="zh-CN" sz="40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(how much its</a:t>
                </a:r>
              </a:p>
              <a:p>
                <a:pPr algn="just"/>
                <a:r>
                  <a:rPr kumimoji="0" lang="en-US" altLang="zh-CN" sz="40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geometric shape resembles </a:t>
                </a:r>
                <a:r>
                  <a:rPr lang="en-US" altLang="zh-CN" sz="4000" dirty="0">
                    <a:latin typeface="Times New Roman" panose="02020603050405020304" pitchFamily="18" charset="0"/>
                    <a:cs typeface="Times New Roman" panose="02020603050405020304" pitchFamily="18" charset="0"/>
                  </a:rPr>
                  <a:t>an ellipse </a:t>
                </a:r>
                <a:r>
                  <a:rPr kumimoji="0" lang="en-US" altLang="zh-CN" sz="40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a:t>
                </a:r>
              </a:p>
              <a:p>
                <a:pPr marL="0" marR="0" indent="0" algn="just" defTabSz="2438400" rtl="0" fontAlgn="auto" latinLnBrk="0" hangingPunct="0">
                  <a:lnSpc>
                    <a:spcPct val="90000"/>
                  </a:lnSpc>
                  <a:spcBef>
                    <a:spcPts val="0"/>
                  </a:spcBef>
                  <a:spcAft>
                    <a:spcPts val="0"/>
                  </a:spcAft>
                  <a:buClrTx/>
                  <a:buSzTx/>
                  <a:buFontTx/>
                  <a:buNone/>
                  <a:tabLst/>
                </a:pPr>
                <a:endParaRPr lang="en-US" altLang="zh-CN" sz="4000" dirty="0">
                  <a:latin typeface="Times New Roman" panose="02020603050405020304" pitchFamily="18" charset="0"/>
                  <a:cs typeface="Times New Roman" panose="02020603050405020304" pitchFamily="18" charset="0"/>
                </a:endParaRPr>
              </a:p>
              <a:p>
                <a:pPr marL="0" marR="0" indent="0" algn="just" defTabSz="2438400" rtl="0" fontAlgn="auto" latinLnBrk="0" hangingPunct="0">
                  <a:lnSpc>
                    <a:spcPct val="90000"/>
                  </a:lnSpc>
                  <a:spcBef>
                    <a:spcPts val="0"/>
                  </a:spcBef>
                  <a:spcAft>
                    <a:spcPts val="0"/>
                  </a:spcAft>
                  <a:buClrTx/>
                  <a:buSzTx/>
                  <a:buFontTx/>
                  <a:buNone/>
                  <a:tabLst/>
                </a:pPr>
                <a:endParaRPr kumimoji="0" lang="en-US" altLang="zh-CN" sz="40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a:p>
                <a:pPr marL="0" marR="0" indent="0" algn="just" defTabSz="2438400" rtl="0" fontAlgn="auto" latinLnBrk="0" hangingPunct="0">
                  <a:lnSpc>
                    <a:spcPct val="90000"/>
                  </a:lnSpc>
                  <a:spcBef>
                    <a:spcPts val="0"/>
                  </a:spcBef>
                  <a:spcAft>
                    <a:spcPts val="0"/>
                  </a:spcAft>
                  <a:buClrTx/>
                  <a:buSzTx/>
                  <a:buFontTx/>
                  <a:buNone/>
                  <a:tabLst/>
                </a:pPr>
                <a:endParaRPr lang="en-US" altLang="zh-CN" sz="4000" baseline="0" dirty="0">
                  <a:latin typeface="Times New Roman" panose="02020603050405020304" pitchFamily="18" charset="0"/>
                  <a:cs typeface="Times New Roman" panose="02020603050405020304" pitchFamily="18" charset="0"/>
                </a:endParaRPr>
              </a:p>
              <a:p>
                <a:pPr algn="just"/>
                <a14:m>
                  <m:oMath xmlns:m="http://schemas.openxmlformats.org/officeDocument/2006/math">
                    <m:sSub>
                      <m:sSubPr>
                        <m:ctrlPr>
                          <a:rPr kumimoji="0" lang="en-US" altLang="zh-CN" sz="40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altLang="zh-CN" sz="4000" b="0" i="1" u="none" strike="noStrike" cap="none" spc="0" normalizeH="0" baseline="0" smtClean="0">
                            <a:ln>
                              <a:noFill/>
                            </a:ln>
                            <a:solidFill>
                              <a:srgbClr val="000000"/>
                            </a:solidFill>
                            <a:effectLst/>
                            <a:uFillTx/>
                            <a:latin typeface="Cambria Math" panose="02040503050406030204" pitchFamily="18" charset="0"/>
                            <a:sym typeface="Canela Text Regular"/>
                          </a:rPr>
                          <m:t>𝜀</m:t>
                        </m:r>
                      </m:e>
                      <m:sub>
                        <m:r>
                          <a:rPr kumimoji="0" lang="en-US" altLang="zh-CN" sz="4000" b="0" i="1" u="none" strike="noStrike" cap="none" spc="0" normalizeH="0" baseline="0" smtClean="0">
                            <a:ln>
                              <a:noFill/>
                            </a:ln>
                            <a:solidFill>
                              <a:srgbClr val="000000"/>
                            </a:solidFill>
                            <a:effectLst/>
                            <a:uFillTx/>
                            <a:latin typeface="Cambria Math" panose="02040503050406030204" pitchFamily="18" charset="0"/>
                            <a:sym typeface="Canela Text Regular"/>
                          </a:rPr>
                          <m:t>3</m:t>
                        </m:r>
                      </m:sub>
                    </m:sSub>
                  </m:oMath>
                </a14:m>
                <a:r>
                  <a:rPr kumimoji="0" lang="en-US" altLang="zh-CN"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flow’s triangularity (</a:t>
                </a:r>
                <a:r>
                  <a:rPr lang="en-US" altLang="zh-CN" sz="4000" dirty="0">
                    <a:latin typeface="Times New Roman" panose="02020603050405020304" pitchFamily="18" charset="0"/>
                    <a:cs typeface="Times New Roman" panose="02020603050405020304" pitchFamily="18" charset="0"/>
                  </a:rPr>
                  <a:t>how much its</a:t>
                </a:r>
              </a:p>
              <a:p>
                <a:pPr algn="just"/>
                <a:r>
                  <a:rPr lang="en-US" altLang="zh-CN" sz="4000" dirty="0">
                    <a:latin typeface="Times New Roman" panose="02020603050405020304" pitchFamily="18" charset="0"/>
                    <a:cs typeface="Times New Roman" panose="02020603050405020304" pitchFamily="18" charset="0"/>
                  </a:rPr>
                  <a:t> geometric shape resembles  a triangle</a:t>
                </a:r>
                <a:r>
                  <a:rPr kumimoji="0" lang="en-US" altLang="zh-CN"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a:t>
                </a:r>
                <a:endParaRPr kumimoji="0" lang="zh-CN" altLang="en-US"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p:txBody>
          </p:sp>
        </mc:Choice>
        <mc:Fallback>
          <p:sp>
            <p:nvSpPr>
              <p:cNvPr id="3" name="文本框 2">
                <a:extLst>
                  <a:ext uri="{FF2B5EF4-FFF2-40B4-BE49-F238E27FC236}">
                    <a16:creationId xmlns:a16="http://schemas.microsoft.com/office/drawing/2014/main" id="{6249A6AA-3EF4-486A-1239-2174371B5457}"/>
                  </a:ext>
                </a:extLst>
              </p:cNvPr>
              <p:cNvSpPr txBox="1">
                <a:spLocks noRot="1" noChangeAspect="1" noMove="1" noResize="1" noEditPoints="1" noAdjustHandles="1" noChangeArrowheads="1" noChangeShapeType="1" noTextEdit="1"/>
              </p:cNvSpPr>
              <p:nvPr/>
            </p:nvSpPr>
            <p:spPr>
              <a:xfrm>
                <a:off x="318978" y="3482580"/>
                <a:ext cx="9845748" cy="5808770"/>
              </a:xfrm>
              <a:prstGeom prst="rect">
                <a:avLst/>
              </a:prstGeom>
              <a:blipFill>
                <a:blip r:embed="rId2"/>
                <a:stretch>
                  <a:fillRect l="-4118" t="-2838" b="-2620"/>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53929D1A-DA65-63DF-90EC-F48F4A5C9AE2}"/>
                  </a:ext>
                </a:extLst>
              </p:cNvPr>
              <p:cNvSpPr txBox="1"/>
              <p:nvPr/>
            </p:nvSpPr>
            <p:spPr>
              <a:xfrm>
                <a:off x="13412450" y="1858371"/>
                <a:ext cx="10819150" cy="9243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400" rtl="0" fontAlgn="auto" latinLnBrk="0" hangingPunct="0">
                  <a:lnSpc>
                    <a:spcPct val="90000"/>
                  </a:lnSpc>
                  <a:spcBef>
                    <a:spcPts val="0"/>
                  </a:spcBef>
                  <a:spcAft>
                    <a:spcPts val="0"/>
                  </a:spcAft>
                  <a:buClrTx/>
                  <a:buSzTx/>
                  <a:buFontTx/>
                  <a:buNone/>
                  <a:tabLst/>
                </a:pPr>
                <a:r>
                  <a:rPr kumimoji="0" lang="en-US" altLang="zh-CN" sz="60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When detected by the detector</a:t>
                </a:r>
              </a:p>
              <a:p>
                <a:pPr marL="0" marR="0" indent="0" algn="just" defTabSz="2438400" rtl="0" fontAlgn="auto" latinLnBrk="0" hangingPunct="0">
                  <a:lnSpc>
                    <a:spcPct val="90000"/>
                  </a:lnSpc>
                  <a:spcBef>
                    <a:spcPts val="0"/>
                  </a:spcBef>
                  <a:spcAft>
                    <a:spcPts val="0"/>
                  </a:spcAft>
                  <a:buClrTx/>
                  <a:buSzTx/>
                  <a:buFontTx/>
                  <a:buNone/>
                  <a:tabLst/>
                </a:pPr>
                <a:r>
                  <a:rPr kumimoji="0" lang="en-US" altLang="zh-CN" sz="6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p>
              <a:p>
                <a:pPr algn="just"/>
                <a14:m>
                  <m:oMath xmlns:m="http://schemas.openxmlformats.org/officeDocument/2006/math">
                    <m:r>
                      <m:rPr>
                        <m:sty m:val="p"/>
                      </m:rPr>
                      <a:rPr kumimoji="0" lang="en-US" altLang="zh-CN" sz="3600" b="0" i="0" u="none" strike="noStrike" cap="none" spc="0" normalizeH="0" baseline="0" smtClean="0">
                        <a:ln>
                          <a:noFill/>
                        </a:ln>
                        <a:solidFill>
                          <a:srgbClr val="000000"/>
                        </a:solidFill>
                        <a:effectLst/>
                        <a:uFillTx/>
                        <a:latin typeface="Cambria Math" panose="02040503050406030204" pitchFamily="18" charset="0"/>
                        <a:sym typeface="Canela Text Regular"/>
                      </a:rPr>
                      <m:t>Δ</m:t>
                    </m:r>
                    <m: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t>𝜙</m:t>
                    </m:r>
                  </m:oMath>
                </a14:m>
                <a:r>
                  <a:rPr kumimoji="0" lang="en-US" altLang="zh-CN" sz="3600" b="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difference</a:t>
                </a:r>
                <a:r>
                  <a:rPr kumimoji="0" lang="en-US" altLang="zh-CN" sz="3600" b="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between the azimuthal angles of the chosen pair of particles</a:t>
                </a:r>
                <a:endParaRPr kumimoji="0" lang="en-US" altLang="zh-CN" sz="3600" b="0" i="1"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a:p>
                <a:pPr algn="just"/>
                <a:endParaRPr kumimoji="0" lang="en-US" altLang="zh-CN" sz="3600" b="0" i="1"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a:p>
                <a:pPr algn="just"/>
                <a14:m>
                  <m:oMath xmlns:m="http://schemas.openxmlformats.org/officeDocument/2006/math">
                    <m:r>
                      <m:rPr>
                        <m:sty m:val="p"/>
                      </m:rPr>
                      <a:rPr kumimoji="0" lang="en-US" altLang="zh-CN" sz="3600" b="0" i="0" u="none" strike="noStrike" cap="none" spc="0" normalizeH="0" baseline="0" smtClean="0">
                        <a:ln>
                          <a:noFill/>
                        </a:ln>
                        <a:solidFill>
                          <a:srgbClr val="000000"/>
                        </a:solidFill>
                        <a:effectLst/>
                        <a:uFillTx/>
                        <a:latin typeface="Cambria Math" panose="02040503050406030204" pitchFamily="18" charset="0"/>
                        <a:sym typeface="Canela Text Regular"/>
                      </a:rPr>
                      <m:t>Δ</m:t>
                    </m:r>
                    <m: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t>𝜂</m:t>
                    </m:r>
                  </m:oMath>
                </a14:m>
                <a:r>
                  <a:rPr kumimoji="0" lang="en-US" altLang="zh-CN" sz="3600" b="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difference between the </a:t>
                </a:r>
                <a:r>
                  <a:rPr kumimoji="0" lang="en-US" altLang="zh-CN" sz="3600" b="0" u="none" strike="noStrike" cap="none" spc="0" normalizeH="0" baseline="0" dirty="0" err="1">
                    <a:ln>
                      <a:noFill/>
                    </a:ln>
                    <a:solidFill>
                      <a:srgbClr val="000000"/>
                    </a:solidFill>
                    <a:effectLst/>
                    <a:uFillTx/>
                    <a:latin typeface="Times New Roman" panose="02020603050405020304" pitchFamily="18" charset="0"/>
                    <a:cs typeface="Times New Roman" panose="02020603050405020304" pitchFamily="18" charset="0"/>
                    <a:sym typeface="Canela Text Regular"/>
                  </a:rPr>
                  <a:t>pseudorapidity</a:t>
                </a:r>
                <a:r>
                  <a:rPr lang="en-US" altLang="zh-CN" sz="3600" dirty="0">
                    <a:latin typeface="Times New Roman" panose="02020603050405020304" pitchFamily="18" charset="0"/>
                    <a:cs typeface="Times New Roman" panose="02020603050405020304" pitchFamily="18" charset="0"/>
                  </a:rPr>
                  <a:t> (which is almost equivalent to the polar angle)</a:t>
                </a:r>
              </a:p>
              <a:p>
                <a:pPr algn="just"/>
                <a:endParaRPr kumimoji="0" lang="en-US" altLang="zh-CN" sz="3600" b="0" i="1"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a:p>
                <a:pPr algn="just"/>
                <a14:m>
                  <m:oMath xmlns:m="http://schemas.openxmlformats.org/officeDocument/2006/math">
                    <m:sSub>
                      <m:sSubPr>
                        <m:ctrlPr>
                          <a:rPr kumimoji="0" lang="en-US" altLang="zh-CN" sz="36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ctrlPr>
                      </m:sSubPr>
                      <m:e>
                        <m:r>
                          <a:rPr kumimoji="0" lang="en-US" altLang="zh-CN" sz="36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𝑝</m:t>
                        </m:r>
                      </m:e>
                      <m:sub>
                        <m:r>
                          <a:rPr kumimoji="0" lang="en-US" altLang="zh-CN" sz="3600" b="0" i="1" u="none" strike="noStrike" cap="none" spc="0" normalizeH="0" baseline="0" smtClean="0">
                            <a:ln>
                              <a:noFill/>
                            </a:ln>
                            <a:solidFill>
                              <a:srgbClr val="000000"/>
                            </a:solidFill>
                            <a:effectLst/>
                            <a:uFillTx/>
                            <a:latin typeface="Cambria Math" panose="02040503050406030204" pitchFamily="18" charset="0"/>
                            <a:cs typeface="Times New Roman" panose="02020603050405020304" pitchFamily="18" charset="0"/>
                            <a:sym typeface="Canela Text Regular"/>
                          </a:rPr>
                          <m:t>𝑡</m:t>
                        </m:r>
                      </m:sub>
                    </m:sSub>
                  </m:oMath>
                </a14:m>
                <a:r>
                  <a:rPr kumimoji="0" lang="en-US" altLang="zh-CN" sz="3600" b="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magnitude of the particle’s momentum in </a:t>
                </a:r>
                <a:r>
                  <a:rPr kumimoji="0" lang="en-US" altLang="zh-CN" sz="3600" b="0" u="none" strike="noStrike" cap="none" spc="0" normalizeH="0" baseline="0" dirty="0" err="1">
                    <a:ln>
                      <a:noFill/>
                    </a:ln>
                    <a:solidFill>
                      <a:srgbClr val="000000"/>
                    </a:solidFill>
                    <a:effectLst/>
                    <a:uFillTx/>
                    <a:latin typeface="Times New Roman" panose="02020603050405020304" pitchFamily="18" charset="0"/>
                    <a:cs typeface="Times New Roman" panose="02020603050405020304" pitchFamily="18" charset="0"/>
                    <a:sym typeface="Canela Text Regular"/>
                  </a:rPr>
                  <a:t>xoy</a:t>
                </a:r>
                <a:r>
                  <a:rPr kumimoji="0" lang="en-US" altLang="zh-CN" sz="3600" b="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plane</a:t>
                </a:r>
              </a:p>
              <a:p>
                <a:pPr algn="just"/>
                <a:endParaRPr kumimoji="0" lang="en-US" altLang="zh-CN" sz="3600" b="0" i="1"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a:p>
                <a:pPr algn="just"/>
                <a:endParaRPr kumimoji="0" lang="en-US" altLang="zh-CN" sz="3600" b="0" i="1"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a:p>
                <a:pPr algn="just"/>
                <a14:m>
                  <m:oMath xmlns:m="http://schemas.openxmlformats.org/officeDocument/2006/math">
                    <m:sSub>
                      <m:sSubPr>
                        <m:ctrlP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t>𝑣</m:t>
                        </m:r>
                      </m:e>
                      <m:sub>
                        <m: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t>2</m:t>
                        </m:r>
                      </m:sub>
                    </m:sSub>
                  </m:oMath>
                </a14:m>
                <a:r>
                  <a:rPr kumimoji="0" lang="en-US" altLang="zh-CN" sz="3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flow’s eccentricity</a:t>
                </a:r>
                <a:r>
                  <a:rPr kumimoji="0" lang="en-US" altLang="zh-CN" sz="36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(how much its</a:t>
                </a:r>
              </a:p>
              <a:p>
                <a:pPr algn="just"/>
                <a:r>
                  <a:rPr kumimoji="0" lang="en-US" altLang="zh-CN" sz="36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geometric shape resembles </a:t>
                </a:r>
                <a:r>
                  <a:rPr lang="en-US" altLang="zh-CN" sz="3600" dirty="0">
                    <a:latin typeface="Times New Roman" panose="02020603050405020304" pitchFamily="18" charset="0"/>
                    <a:cs typeface="Times New Roman" panose="02020603050405020304" pitchFamily="18" charset="0"/>
                  </a:rPr>
                  <a:t>an ellipse </a:t>
                </a:r>
                <a:r>
                  <a:rPr kumimoji="0" lang="en-US" altLang="zh-CN" sz="36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a:t>
                </a:r>
              </a:p>
              <a:p>
                <a:pPr marL="0" marR="0" indent="0" algn="just" defTabSz="2438400" rtl="0" fontAlgn="auto" latinLnBrk="0" hangingPunct="0">
                  <a:lnSpc>
                    <a:spcPct val="90000"/>
                  </a:lnSpc>
                  <a:spcBef>
                    <a:spcPts val="0"/>
                  </a:spcBef>
                  <a:spcAft>
                    <a:spcPts val="0"/>
                  </a:spcAft>
                  <a:buClrTx/>
                  <a:buSzTx/>
                  <a:buFontTx/>
                  <a:buNone/>
                  <a:tabLst/>
                </a:pPr>
                <a:endParaRPr lang="en-US" altLang="zh-CN" sz="3600" baseline="0" dirty="0">
                  <a:latin typeface="Times New Roman" panose="02020603050405020304" pitchFamily="18" charset="0"/>
                  <a:cs typeface="Times New Roman" panose="02020603050405020304" pitchFamily="18" charset="0"/>
                </a:endParaRPr>
              </a:p>
              <a:p>
                <a:pPr algn="just"/>
                <a14:m>
                  <m:oMath xmlns:m="http://schemas.openxmlformats.org/officeDocument/2006/math">
                    <m:sSub>
                      <m:sSubPr>
                        <m:ctrlP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ctrlPr>
                      </m:sSubPr>
                      <m:e>
                        <m: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t>𝑣</m:t>
                        </m:r>
                      </m:e>
                      <m:sub>
                        <m:r>
                          <a:rPr kumimoji="0" lang="en-US" altLang="zh-CN" sz="3600" b="0" i="1" u="none" strike="noStrike" cap="none" spc="0" normalizeH="0" baseline="0" smtClean="0">
                            <a:ln>
                              <a:noFill/>
                            </a:ln>
                            <a:solidFill>
                              <a:srgbClr val="000000"/>
                            </a:solidFill>
                            <a:effectLst/>
                            <a:uFillTx/>
                            <a:latin typeface="Cambria Math" panose="02040503050406030204" pitchFamily="18" charset="0"/>
                            <a:sym typeface="Canela Text Regular"/>
                          </a:rPr>
                          <m:t>3</m:t>
                        </m:r>
                      </m:sub>
                    </m:sSub>
                  </m:oMath>
                </a14:m>
                <a:r>
                  <a:rPr kumimoji="0" lang="en-US" altLang="zh-CN" sz="3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the flow’s triangularity (</a:t>
                </a:r>
                <a:r>
                  <a:rPr lang="en-US" altLang="zh-CN" sz="3600" dirty="0">
                    <a:latin typeface="Times New Roman" panose="02020603050405020304" pitchFamily="18" charset="0"/>
                    <a:cs typeface="Times New Roman" panose="02020603050405020304" pitchFamily="18" charset="0"/>
                  </a:rPr>
                  <a:t>how much its</a:t>
                </a:r>
              </a:p>
              <a:p>
                <a:pPr algn="just"/>
                <a:r>
                  <a:rPr lang="en-US" altLang="zh-CN" sz="3600" dirty="0">
                    <a:latin typeface="Times New Roman" panose="02020603050405020304" pitchFamily="18" charset="0"/>
                    <a:cs typeface="Times New Roman" panose="02020603050405020304" pitchFamily="18" charset="0"/>
                  </a:rPr>
                  <a:t> geometric shape resembles  a triangle</a:t>
                </a:r>
                <a:r>
                  <a:rPr kumimoji="0" lang="en-US" altLang="zh-CN" sz="3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a:t>
                </a:r>
                <a:endParaRPr kumimoji="0" lang="zh-CN" altLang="en-US" sz="36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endParaRPr>
              </a:p>
            </p:txBody>
          </p:sp>
        </mc:Choice>
        <mc:Fallback>
          <p:sp>
            <p:nvSpPr>
              <p:cNvPr id="5" name="文本框 4">
                <a:extLst>
                  <a:ext uri="{FF2B5EF4-FFF2-40B4-BE49-F238E27FC236}">
                    <a16:creationId xmlns:a16="http://schemas.microsoft.com/office/drawing/2014/main" id="{53929D1A-DA65-63DF-90EC-F48F4A5C9AE2}"/>
                  </a:ext>
                </a:extLst>
              </p:cNvPr>
              <p:cNvSpPr txBox="1">
                <a:spLocks noRot="1" noChangeAspect="1" noMove="1" noResize="1" noEditPoints="1" noAdjustHandles="1" noChangeArrowheads="1" noChangeShapeType="1" noTextEdit="1"/>
              </p:cNvSpPr>
              <p:nvPr/>
            </p:nvSpPr>
            <p:spPr>
              <a:xfrm>
                <a:off x="13412450" y="1858371"/>
                <a:ext cx="10819150" cy="9243556"/>
              </a:xfrm>
              <a:prstGeom prst="rect">
                <a:avLst/>
              </a:prstGeom>
              <a:blipFill>
                <a:blip r:embed="rId3"/>
                <a:stretch>
                  <a:fillRect l="-3869" t="-2469" r="-1993" b="-1783"/>
                </a:stretch>
              </a:blipFill>
              <a:ln w="12700" cap="flat">
                <a:noFill/>
                <a:miter lim="400000"/>
              </a:ln>
              <a:effectLst/>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CE92C369-BF8A-3B8F-9E17-67898E82F7F2}"/>
              </a:ext>
            </a:extLst>
          </p:cNvPr>
          <p:cNvSpPr txBox="1"/>
          <p:nvPr/>
        </p:nvSpPr>
        <p:spPr>
          <a:xfrm>
            <a:off x="10434918" y="3998259"/>
            <a:ext cx="2115670" cy="121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endParaRPr kumimoji="0" lang="zh-CN" altLang="en-US" sz="2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D93C22C0-E7DF-57A4-BA1D-3AD16F765B2E}"/>
                  </a:ext>
                </a:extLst>
              </p:cNvPr>
              <p:cNvSpPr txBox="1"/>
              <p:nvPr/>
            </p:nvSpPr>
            <p:spPr>
              <a:xfrm>
                <a:off x="9619223" y="3482580"/>
                <a:ext cx="3507073" cy="3060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altLang="zh-CN"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Hydrodynamic Equation</a:t>
                </a:r>
                <a:r>
                  <a:rPr kumimoji="0" lang="zh-CN" altLang="en-US" sz="40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nela Text Regular"/>
                  </a:rPr>
                  <a:t> </a:t>
                </a:r>
                <a:r>
                  <a:rPr lang="en-US" altLang="zh-CN" sz="4000" dirty="0">
                    <a:solidFill>
                      <a:srgbClr val="FF0000"/>
                    </a:solidFill>
                    <a:latin typeface="Times New Roman" panose="02020603050405020304" pitchFamily="18" charset="0"/>
                    <a:cs typeface="Times New Roman" panose="02020603050405020304" pitchFamily="18" charset="0"/>
                  </a:rPr>
                  <a:t>(</a:t>
                </a:r>
                <a:r>
                  <a:rPr kumimoji="0" lang="en-US" altLang="zh-CN" sz="40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Canela Text Regular"/>
                  </a:rPr>
                  <a:t>Containing a term </a:t>
                </a:r>
                <a14:m>
                  <m:oMath xmlns:m="http://schemas.openxmlformats.org/officeDocument/2006/math">
                    <m:f>
                      <m:fPr>
                        <m:ctrlP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ctrlPr>
                      </m:fPr>
                      <m:num>
                        <m:sSub>
                          <m:sSubPr>
                            <m:ctrlP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ctrlPr>
                          </m:sSubPr>
                          <m:e>
                            <m: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t>𝜂</m:t>
                            </m:r>
                          </m:e>
                          <m:sub>
                            <m: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t>𝑠</m:t>
                            </m:r>
                          </m:sub>
                        </m:sSub>
                      </m:num>
                      <m:den>
                        <m:r>
                          <a:rPr kumimoji="0" lang="en-US" altLang="zh-CN" sz="4000" b="0" i="1" u="none" strike="noStrike" cap="none" spc="0" normalizeH="0" baseline="0" smtClean="0">
                            <a:ln>
                              <a:noFill/>
                            </a:ln>
                            <a:solidFill>
                              <a:srgbClr val="FF0000"/>
                            </a:solidFill>
                            <a:effectLst/>
                            <a:uFillTx/>
                            <a:latin typeface="Cambria Math" panose="02040503050406030204" pitchFamily="18" charset="0"/>
                            <a:sym typeface="Canela Text Regular"/>
                          </a:rPr>
                          <m:t>𝑆</m:t>
                        </m:r>
                      </m:den>
                    </m:f>
                  </m:oMath>
                </a14:m>
                <a:r>
                  <a:rPr kumimoji="0" lang="en-US" altLang="zh-CN" sz="40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Canela Text Regular"/>
                  </a:rPr>
                  <a:t>)</a:t>
                </a:r>
                <a:endParaRPr kumimoji="0" lang="zh-CN" altLang="en-US" sz="4000" b="0" i="0" u="none" strike="noStrike" cap="none" spc="0" normalizeH="0" baseline="0" dirty="0">
                  <a:ln>
                    <a:noFill/>
                  </a:ln>
                  <a:solidFill>
                    <a:srgbClr val="FF0000"/>
                  </a:solidFill>
                  <a:effectLst/>
                  <a:uFillTx/>
                  <a:latin typeface="Times New Roman" panose="02020603050405020304" pitchFamily="18" charset="0"/>
                  <a:cs typeface="Times New Roman" panose="02020603050405020304" pitchFamily="18" charset="0"/>
                  <a:sym typeface="Canela Text Regular"/>
                </a:endParaRPr>
              </a:p>
              <a:p>
                <a:pPr marL="0" marR="0" indent="0" algn="ctr" defTabSz="2438400" rtl="0" fontAlgn="auto" latinLnBrk="0" hangingPunct="0">
                  <a:lnSpc>
                    <a:spcPct val="90000"/>
                  </a:lnSpc>
                  <a:spcBef>
                    <a:spcPts val="0"/>
                  </a:spcBef>
                  <a:spcAft>
                    <a:spcPts val="0"/>
                  </a:spcAft>
                  <a:buClrTx/>
                  <a:buSzTx/>
                  <a:buFontTx/>
                  <a:buNone/>
                  <a:tabLst/>
                </a:pPr>
                <a:endParaRPr kumimoji="0" lang="zh-CN" altLang="en-US" sz="40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mc:Choice>
        <mc:Fallback>
          <p:sp>
            <p:nvSpPr>
              <p:cNvPr id="7" name="文本框 6">
                <a:extLst>
                  <a:ext uri="{FF2B5EF4-FFF2-40B4-BE49-F238E27FC236}">
                    <a16:creationId xmlns:a16="http://schemas.microsoft.com/office/drawing/2014/main" id="{D93C22C0-E7DF-57A4-BA1D-3AD16F765B2E}"/>
                  </a:ext>
                </a:extLst>
              </p:cNvPr>
              <p:cNvSpPr txBox="1">
                <a:spLocks noRot="1" noChangeAspect="1" noMove="1" noResize="1" noEditPoints="1" noAdjustHandles="1" noChangeArrowheads="1" noChangeShapeType="1" noTextEdit="1"/>
              </p:cNvSpPr>
              <p:nvPr/>
            </p:nvSpPr>
            <p:spPr>
              <a:xfrm>
                <a:off x="9619223" y="3482580"/>
                <a:ext cx="3507073" cy="3060453"/>
              </a:xfrm>
              <a:prstGeom prst="rect">
                <a:avLst/>
              </a:prstGeom>
              <a:blipFill>
                <a:blip r:embed="rId4"/>
                <a:stretch>
                  <a:fillRect l="-2166" t="-4959" r="-5776"/>
                </a:stretch>
              </a:blipFill>
              <a:ln w="12700" cap="flat">
                <a:noFill/>
                <a:miter lim="400000"/>
              </a:ln>
              <a:effectLst/>
            </p:spPr>
            <p:txBody>
              <a:bodyPr/>
              <a:lstStyle/>
              <a:p>
                <a:r>
                  <a:rPr lang="zh-CN" altLang="en-US">
                    <a:noFill/>
                  </a:rPr>
                  <a:t> </a:t>
                </a:r>
              </a:p>
            </p:txBody>
          </p:sp>
        </mc:Fallback>
      </mc:AlternateContent>
      <p:sp>
        <p:nvSpPr>
          <p:cNvPr id="9" name="左右箭头 8">
            <a:extLst>
              <a:ext uri="{FF2B5EF4-FFF2-40B4-BE49-F238E27FC236}">
                <a16:creationId xmlns:a16="http://schemas.microsoft.com/office/drawing/2014/main" id="{2B2A6422-E5D4-B980-7912-8CC3FEC135DD}"/>
              </a:ext>
            </a:extLst>
          </p:cNvPr>
          <p:cNvSpPr/>
          <p:nvPr/>
        </p:nvSpPr>
        <p:spPr>
          <a:xfrm>
            <a:off x="9635185" y="6543033"/>
            <a:ext cx="3507073" cy="1031357"/>
          </a:xfrm>
          <a:prstGeom prst="lef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1303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4" name="ε2 and ε3"/>
              <p:cNvSpPr txBox="1">
                <a:spLocks noGrp="1"/>
              </p:cNvSpPr>
              <p:nvPr>
                <p:ph type="body" idx="21"/>
              </p:nvPr>
            </p:nvSpPr>
            <p:spPr>
              <a:xfrm>
                <a:off x="1219200" y="8462239"/>
                <a:ext cx="21945602" cy="1879190"/>
              </a:xfrm>
              <a:prstGeom prst="rect">
                <a:avLst/>
              </a:prstGeom>
              <a:extLst>
                <a:ext uri="{C572A759-6A51-4108-AA02-DFA0A04FC94B}">
                  <ma14:wrappingTextBoxFlag xmlns:ma14="http://schemas.microsoft.com/office/mac/drawingml/2011/main" xmlns:m="http://schemas.openxmlformats.org/officeDocument/2006/math" xmlns="" val="1"/>
                </a:ext>
              </a:extLst>
            </p:spPr>
            <p:txBody>
              <a:bodyPr>
                <a:normAutofit/>
              </a:bodyPr>
              <a:lstStyle>
                <a:lvl1pPr defTabSz="434340">
                  <a:spcBef>
                    <a:spcPts val="1600"/>
                  </a:spcBef>
                  <a:defRPr spc="0">
                    <a:solidFill>
                      <a:srgbClr val="333333"/>
                    </a:solidFill>
                    <a:latin typeface="PingFang SC Regular"/>
                    <a:ea typeface="PingFang SC Regular"/>
                    <a:cs typeface="PingFang SC Regular"/>
                    <a:sym typeface="PingFang SC Regular"/>
                  </a:defRPr>
                </a:lvl1pPr>
              </a:lstStyle>
              <a:p>
                <a14:m>
                  <m:oMath xmlns:m="http://schemas.openxmlformats.org/officeDocument/2006/math">
                    <m:sSub>
                      <m:sSubPr>
                        <m:ctrlPr>
                          <a:rPr lang="en-US" altLang="zh-CN" sz="6000" b="0" i="1" smtClean="0">
                            <a:latin typeface="Cambria Math" panose="02040503050406030204" pitchFamily="18" charset="0"/>
                            <a:cs typeface="Times New Roman" panose="02020603050405020304" pitchFamily="18" charset="0"/>
                          </a:rPr>
                        </m:ctrlPr>
                      </m:sSubPr>
                      <m:e>
                        <m:r>
                          <a:rPr lang="en-US" altLang="zh-CN" sz="6000" b="0" i="1" smtClean="0">
                            <a:latin typeface="Cambria Math" panose="02040503050406030204" pitchFamily="18" charset="0"/>
                            <a:cs typeface="Times New Roman" panose="02020603050405020304" pitchFamily="18" charset="0"/>
                          </a:rPr>
                          <m:t>𝜀</m:t>
                        </m:r>
                      </m:e>
                      <m:sub>
                        <m:r>
                          <a:rPr lang="en-US" altLang="zh-CN" sz="6000" b="0" i="1" smtClean="0">
                            <a:latin typeface="Cambria Math" panose="02040503050406030204" pitchFamily="18" charset="0"/>
                            <a:cs typeface="Times New Roman" panose="02020603050405020304" pitchFamily="18" charset="0"/>
                          </a:rPr>
                          <m:t>2</m:t>
                        </m:r>
                      </m:sub>
                    </m:sSub>
                  </m:oMath>
                </a14:m>
                <a:r>
                  <a:rPr lang="en-US" sz="6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6000" b="0" i="1" smtClean="0">
                            <a:latin typeface="Cambria Math" panose="02040503050406030204" pitchFamily="18" charset="0"/>
                            <a:cs typeface="Times New Roman" panose="02020603050405020304" pitchFamily="18" charset="0"/>
                          </a:rPr>
                        </m:ctrlPr>
                      </m:sSubPr>
                      <m:e>
                        <m:r>
                          <a:rPr lang="en-US" sz="6000" b="0" i="1" smtClean="0">
                            <a:latin typeface="Cambria Math" panose="02040503050406030204" pitchFamily="18" charset="0"/>
                            <a:cs typeface="Times New Roman" panose="02020603050405020304" pitchFamily="18" charset="0"/>
                          </a:rPr>
                          <m:t>𝜀</m:t>
                        </m:r>
                      </m:e>
                      <m:sub>
                        <m:r>
                          <a:rPr lang="en-US" sz="6000" b="0" i="1" smtClean="0">
                            <a:latin typeface="Cambria Math" panose="02040503050406030204" pitchFamily="18" charset="0"/>
                            <a:cs typeface="Times New Roman" panose="02020603050405020304" pitchFamily="18" charset="0"/>
                          </a:rPr>
                          <m:t>3</m:t>
                        </m:r>
                      </m:sub>
                    </m:sSub>
                  </m:oMath>
                </a14:m>
                <a:endParaRPr sz="6000" dirty="0">
                  <a:latin typeface="Times New Roman" panose="02020603050405020304" pitchFamily="18" charset="0"/>
                  <a:cs typeface="Times New Roman" panose="02020603050405020304" pitchFamily="18" charset="0"/>
                </a:endParaRPr>
              </a:p>
            </p:txBody>
          </p:sp>
        </mc:Choice>
        <mc:Fallback>
          <p:sp>
            <p:nvSpPr>
              <p:cNvPr id="174" name="ε2 and ε3"/>
              <p:cNvSpPr txBox="1">
                <a:spLocks noGrp="1" noRot="1" noChangeAspect="1" noMove="1" noResize="1" noEditPoints="1" noAdjustHandles="1" noChangeArrowheads="1" noChangeShapeType="1" noTextEdit="1"/>
              </p:cNvSpPr>
              <p:nvPr>
                <p:ph type="body" idx="21"/>
              </p:nvPr>
            </p:nvSpPr>
            <p:spPr>
              <a:xfrm>
                <a:off x="1219200" y="8462239"/>
                <a:ext cx="21945602" cy="1879190"/>
              </a:xfrm>
              <a:prstGeom prst="rect">
                <a:avLst/>
              </a:prstGeom>
              <a:blipFill>
                <a:blip r:embed="rId2"/>
                <a:stretch>
                  <a:fillRect t="-10067"/>
                </a:stretch>
              </a:blip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175" name="The initial conditions"/>
          <p:cNvSpPr txBox="1">
            <a:spLocks noGrp="1"/>
          </p:cNvSpPr>
          <p:nvPr>
            <p:ph type="body" sz="half" idx="1"/>
          </p:nvPr>
        </p:nvSpPr>
        <p:spPr>
          <a:prstGeom prst="rect">
            <a:avLst/>
          </a:prstGeom>
        </p:spPr>
        <p:txBody>
          <a:bodyPr>
            <a:normAutofit/>
          </a:bodyPr>
          <a:lstStyle>
            <a:lvl1pPr defTabSz="1926336">
              <a:defRPr sz="17696"/>
            </a:lvl1pPr>
          </a:lstStyle>
          <a:p>
            <a:r>
              <a:rPr lang="en" sz="13000" b="1" dirty="0">
                <a:latin typeface="Times New Roman" panose="02020603050405020304" pitchFamily="18" charset="0"/>
                <a:cs typeface="Times New Roman" panose="02020603050405020304" pitchFamily="18" charset="0"/>
              </a:rPr>
              <a:t>When the Plasma Occurs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7" name="The  ε and fluctuation"/>
              <p:cNvSpPr txBox="1">
                <a:spLocks noGrp="1"/>
              </p:cNvSpPr>
              <p:nvPr>
                <p:ph type="title"/>
              </p:nvPr>
            </p:nvSpPr>
            <p:spPr>
              <a:prstGeom prst="rect">
                <a:avLst/>
              </a:prstGeom>
            </p:spPr>
            <p:txBody>
              <a:bodyPr/>
              <a:lstStyle/>
              <a:p>
                <a:r>
                  <a:rPr lang="en" b="1" dirty="0">
                    <a:latin typeface="Times New Roman" panose="02020603050405020304" pitchFamily="18" charset="0"/>
                    <a:cs typeface="Times New Roman" panose="02020603050405020304" pitchFamily="18" charset="0"/>
                  </a:rPr>
                  <a:t>   </a:t>
                </a:r>
                <a14:m>
                  <m:oMath xmlns:m="http://schemas.openxmlformats.org/officeDocument/2006/math">
                    <m:r>
                      <a:rPr lang="en-US" b="1" i="1" smtClean="0">
                        <a:latin typeface="Cambria Math" panose="02040503050406030204" pitchFamily="18" charset="0"/>
                        <a:cs typeface="Times New Roman" panose="02020603050405020304" pitchFamily="18" charset="0"/>
                      </a:rPr>
                      <m:t>𝜺</m:t>
                    </m:r>
                  </m:oMath>
                </a14:m>
                <a:r>
                  <a:rPr lang="en" b="1" dirty="0">
                    <a:latin typeface="Times New Roman" panose="02020603050405020304" pitchFamily="18" charset="0"/>
                    <a:cs typeface="Times New Roman" panose="02020603050405020304" pitchFamily="18" charset="0"/>
                  </a:rPr>
                  <a:t> and Fluctuation</a:t>
                </a:r>
                <a:endParaRPr b="1" dirty="0">
                  <a:latin typeface="Times New Roman" panose="02020603050405020304" pitchFamily="18" charset="0"/>
                  <a:cs typeface="Times New Roman" panose="02020603050405020304" pitchFamily="18" charset="0"/>
                </a:endParaRPr>
              </a:p>
            </p:txBody>
          </p:sp>
        </mc:Choice>
        <mc:Fallback>
          <p:sp>
            <p:nvSpPr>
              <p:cNvPr id="177" name="The  ε and fluctuation"/>
              <p:cNvSpPr txBox="1">
                <a:spLocks noGrp="1" noRot="1" noChangeAspect="1" noMove="1" noResize="1" noEditPoints="1" noAdjustHandles="1" noChangeArrowheads="1" noChangeShapeType="1" noTextEdit="1"/>
              </p:cNvSpPr>
              <p:nvPr>
                <p:ph type="title"/>
              </p:nvPr>
            </p:nvSpPr>
            <p:spPr>
              <a:prstGeom prst="rect">
                <a:avLst/>
              </a:prstGeom>
              <a:blipFill>
                <a:blip r:embed="rId2"/>
                <a:stretch>
                  <a:fillRect t="-299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8" name="ε2 and ε3…"/>
              <p:cNvSpPr txBox="1">
                <a:spLocks noGrp="1"/>
              </p:cNvSpPr>
              <p:nvPr>
                <p:ph type="body" idx="21"/>
              </p:nvPr>
            </p:nvSpPr>
            <p:spPr>
              <a:xfrm>
                <a:off x="1219200" y="1785777"/>
                <a:ext cx="21945602" cy="10864748"/>
              </a:xfrm>
              <a:prstGeom prst="rect">
                <a:avLst/>
              </a:prstGeom>
              <a:extLst>
                <a:ext uri="{C572A759-6A51-4108-AA02-DFA0A04FC94B}">
                  <ma14:wrappingTextBoxFlag xmlns:ma14="http://schemas.microsoft.com/office/mac/drawingml/2011/main" xmlns:m="http://schemas.openxmlformats.org/officeDocument/2006/math" xmlns="" val="1"/>
                </a:ext>
              </a:extLst>
            </p:spPr>
            <p:txBody>
              <a:bodyPr/>
              <a:lstStyle/>
              <a:p>
                <a:pPr algn="l" defTabSz="825500">
                  <a:defRPr sz="4400" spc="-44"/>
                </a:pPr>
                <a14:m>
                  <m:oMath xmlns:m="http://schemas.openxmlformats.org/officeDocument/2006/math">
                    <m:sSub>
                      <m:sSubPr>
                        <m:ctrlPr>
                          <a:rPr lang="en-US" sz="4000" b="1" i="1" smtClean="0">
                            <a:latin typeface="Cambria Math" panose="02040503050406030204" pitchFamily="18" charset="0"/>
                            <a:cs typeface="Times New Roman" panose="02020603050405020304" pitchFamily="18" charset="0"/>
                          </a:rPr>
                        </m:ctrlPr>
                      </m:sSubPr>
                      <m:e>
                        <m:r>
                          <a:rPr lang="en-US" sz="4000" b="1" i="1" smtClean="0">
                            <a:latin typeface="Cambria Math" panose="02040503050406030204" pitchFamily="18" charset="0"/>
                            <a:cs typeface="Times New Roman" panose="02020603050405020304" pitchFamily="18" charset="0"/>
                          </a:rPr>
                          <m:t>𝜺</m:t>
                        </m:r>
                      </m:e>
                      <m:sub>
                        <m:r>
                          <a:rPr lang="en-US" sz="4000" b="1" i="1" smtClean="0">
                            <a:latin typeface="Cambria Math" panose="02040503050406030204" pitchFamily="18" charset="0"/>
                            <a:cs typeface="Times New Roman" panose="02020603050405020304" pitchFamily="18" charset="0"/>
                          </a:rPr>
                          <m:t>𝟐</m:t>
                        </m:r>
                      </m:sub>
                    </m:sSub>
                  </m:oMath>
                </a14:m>
                <a:r>
                  <a:rPr lang="en-US" sz="4000" b="1"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4000" b="1" i="1" smtClean="0">
                            <a:latin typeface="Cambria Math" panose="02040503050406030204" pitchFamily="18" charset="0"/>
                            <a:cs typeface="Times New Roman" panose="02020603050405020304" pitchFamily="18" charset="0"/>
                          </a:rPr>
                        </m:ctrlPr>
                      </m:sSubPr>
                      <m:e>
                        <m:r>
                          <a:rPr lang="en-US" sz="4000" b="1" i="1" smtClean="0">
                            <a:latin typeface="Cambria Math" panose="02040503050406030204" pitchFamily="18" charset="0"/>
                            <a:cs typeface="Times New Roman" panose="02020603050405020304" pitchFamily="18" charset="0"/>
                          </a:rPr>
                          <m:t>𝜺</m:t>
                        </m:r>
                      </m:e>
                      <m:sub>
                        <m:r>
                          <a:rPr lang="en-US" sz="4000" b="1" i="1" smtClean="0">
                            <a:latin typeface="Cambria Math" panose="02040503050406030204" pitchFamily="18" charset="0"/>
                            <a:cs typeface="Times New Roman" panose="02020603050405020304" pitchFamily="18" charset="0"/>
                          </a:rPr>
                          <m:t>𝟑</m:t>
                        </m:r>
                      </m:sub>
                    </m:sSub>
                  </m:oMath>
                </a14:m>
                <a:endParaRPr lang="en-US" sz="3600" b="1" dirty="0">
                  <a:latin typeface="Times New Roman" panose="02020603050405020304" pitchFamily="18" charset="0"/>
                  <a:cs typeface="Times New Roman" panose="02020603050405020304" pitchFamily="18" charset="0"/>
                </a:endParaRPr>
              </a:p>
              <a:p>
                <a:pPr algn="l" defTabSz="825500">
                  <a:defRPr sz="4400" spc="-44"/>
                </a:pPr>
                <a:endParaRPr lang="el-GR" sz="3600" dirty="0">
                  <a:latin typeface="Times New Roman" panose="02020603050405020304" pitchFamily="18" charset="0"/>
                  <a:cs typeface="Times New Roman" panose="02020603050405020304" pitchFamily="18" charset="0"/>
                </a:endParaRPr>
              </a:p>
              <a:p>
                <a:pPr algn="l" defTabSz="825500">
                  <a:defRPr sz="4400" spc="-44"/>
                </a:pPr>
                <a:r>
                  <a:rPr lang="en-US" sz="3600" dirty="0">
                    <a:latin typeface="Times New Roman" panose="02020603050405020304" pitchFamily="18" charset="0"/>
                    <a:cs typeface="Times New Roman" panose="02020603050405020304" pitchFamily="18" charset="0"/>
                  </a:rPr>
                  <a:t>They represents the eccentricity and triangularity of the collective flow which can consequently be used to calculate the 2nd and 3rd Fourier coefficient v2 and v3 that describes the elliptic flow and triangular flow.</a:t>
                </a:r>
              </a:p>
              <a:p>
                <a:pPr algn="l" defTabSz="825500">
                  <a:defRPr sz="4400" spc="-44"/>
                </a:pPr>
                <a:endParaRPr lang="en-US" sz="3600" dirty="0">
                  <a:latin typeface="Times New Roman" panose="02020603050405020304" pitchFamily="18" charset="0"/>
                  <a:cs typeface="Times New Roman" panose="02020603050405020304" pitchFamily="18" charset="0"/>
                </a:endParaRPr>
              </a:p>
              <a:p>
                <a:pPr algn="l" defTabSz="825500">
                  <a:defRPr sz="4400" spc="-44"/>
                </a:pPr>
                <a:r>
                  <a:rPr lang="en-US" sz="4000" b="1" dirty="0">
                    <a:latin typeface="Times New Roman" panose="02020603050405020304" pitchFamily="18" charset="0"/>
                    <a:cs typeface="Times New Roman" panose="02020603050405020304" pitchFamily="18" charset="0"/>
                  </a:rPr>
                  <a:t>Fluctuation</a:t>
                </a:r>
              </a:p>
              <a:p>
                <a:pPr algn="l" defTabSz="825500">
                  <a:defRPr sz="4400" spc="-44"/>
                </a:pPr>
                <a:endParaRPr lang="en-US" sz="4000" b="1" dirty="0">
                  <a:latin typeface="Times New Roman" panose="02020603050405020304" pitchFamily="18" charset="0"/>
                  <a:cs typeface="Times New Roman" panose="02020603050405020304" pitchFamily="18" charset="0"/>
                </a:endParaRPr>
              </a:p>
              <a:p>
                <a:pPr algn="l" defTabSz="825500">
                  <a:defRPr sz="4400" spc="-44"/>
                </a:pPr>
                <a:r>
                  <a:rPr lang="en-US" sz="3600" dirty="0">
                    <a:latin typeface="Times New Roman" panose="02020603050405020304" pitchFamily="18" charset="0"/>
                    <a:cs typeface="Times New Roman" panose="02020603050405020304" pitchFamily="18" charset="0"/>
                  </a:rPr>
                  <a:t>The unevenly distributed density within the spatial coordinate: It creates pressure gradient which promotes the QGP to expand after the collision.</a:t>
                </a:r>
              </a:p>
              <a:p>
                <a:pPr algn="l" defTabSz="825500">
                  <a:defRPr sz="4400" spc="-44"/>
                </a:pPr>
                <a:r>
                  <a:rPr lang="en-US" sz="3600" dirty="0">
                    <a:latin typeface="Times New Roman" panose="02020603050405020304" pitchFamily="18" charset="0"/>
                    <a:cs typeface="Times New Roman" panose="02020603050405020304" pitchFamily="18" charset="0"/>
                  </a:rPr>
                  <a:t>After the collision, QGP starts to expand and hadronization happens, since the energy density goes down. The emitted particles present the anisotropic flow characteristic.</a:t>
                </a:r>
              </a:p>
              <a:p>
                <a:pPr algn="l" defTabSz="825500">
                  <a:defRPr sz="4400" spc="-44"/>
                </a:pPr>
                <a:endParaRPr dirty="0"/>
              </a:p>
            </p:txBody>
          </p:sp>
        </mc:Choice>
        <mc:Fallback>
          <p:sp>
            <p:nvSpPr>
              <p:cNvPr id="178" name="ε2 and ε3…"/>
              <p:cNvSpPr txBox="1">
                <a:spLocks noGrp="1" noRot="1" noChangeAspect="1" noMove="1" noResize="1" noEditPoints="1" noAdjustHandles="1" noChangeArrowheads="1" noChangeShapeType="1" noTextEdit="1"/>
              </p:cNvSpPr>
              <p:nvPr>
                <p:ph type="body" idx="21"/>
              </p:nvPr>
            </p:nvSpPr>
            <p:spPr>
              <a:xfrm>
                <a:off x="1219200" y="1785777"/>
                <a:ext cx="21945602" cy="10864748"/>
              </a:xfrm>
              <a:prstGeom prst="rect">
                <a:avLst/>
              </a:prstGeom>
              <a:blipFill>
                <a:blip r:embed="rId3"/>
                <a:stretch>
                  <a:fillRect l="-1215" t="-933"/>
                </a:stretch>
              </a:blip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BB748D5E-FFB6-A444-3E8A-E7DE02CCB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179" y="8221940"/>
            <a:ext cx="7255043" cy="4428585"/>
          </a:xfrm>
          <a:prstGeom prst="rect">
            <a:avLst/>
          </a:prstGeom>
        </p:spPr>
      </p:pic>
      <p:sp>
        <p:nvSpPr>
          <p:cNvPr id="4" name="文本框 3">
            <a:extLst>
              <a:ext uri="{FF2B5EF4-FFF2-40B4-BE49-F238E27FC236}">
                <a16:creationId xmlns:a16="http://schemas.microsoft.com/office/drawing/2014/main" id="{A82F5DB5-CBA3-94DF-F1E5-F6E5BD1AA78E}"/>
              </a:ext>
            </a:extLst>
          </p:cNvPr>
          <p:cNvSpPr txBox="1"/>
          <p:nvPr/>
        </p:nvSpPr>
        <p:spPr>
          <a:xfrm>
            <a:off x="2396835" y="12438957"/>
            <a:ext cx="7931730" cy="545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r>
              <a:rPr kumimoji="0" lang="en-US" altLang="zh-CN"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rPr>
              <a:t>Directed flow,</a:t>
            </a:r>
            <a:r>
              <a:rPr lang="en-US" altLang="zh-CN" sz="3200" dirty="0"/>
              <a:t> elliptic flow and triangular flow</a:t>
            </a:r>
            <a:endParaRPr kumimoji="0" lang="zh-CN" altLang="en-US"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sp>
        <p:nvSpPr>
          <p:cNvPr id="5" name="文本框 4">
            <a:extLst>
              <a:ext uri="{FF2B5EF4-FFF2-40B4-BE49-F238E27FC236}">
                <a16:creationId xmlns:a16="http://schemas.microsoft.com/office/drawing/2014/main" id="{E5B5AF6F-6727-60B1-674B-4BADDF9E6F40}"/>
              </a:ext>
            </a:extLst>
          </p:cNvPr>
          <p:cNvSpPr txBox="1"/>
          <p:nvPr/>
        </p:nvSpPr>
        <p:spPr>
          <a:xfrm>
            <a:off x="13429971" y="12608903"/>
            <a:ext cx="9455728" cy="545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400" rtl="0" fontAlgn="auto" latinLnBrk="0" hangingPunct="0">
              <a:lnSpc>
                <a:spcPct val="90000"/>
              </a:lnSpc>
              <a:spcBef>
                <a:spcPts val="0"/>
              </a:spcBef>
              <a:spcAft>
                <a:spcPts val="0"/>
              </a:spcAft>
              <a:buClrTx/>
              <a:buSzTx/>
              <a:buFontTx/>
              <a:buNone/>
              <a:tabLst/>
            </a:pPr>
            <a:r>
              <a:rPr lang="en-US" altLang="zh-CN" sz="3200" dirty="0"/>
              <a:t>Contribution</a:t>
            </a:r>
            <a:r>
              <a:rPr lang="zh-CN" altLang="en-US" sz="3200" dirty="0"/>
              <a:t> </a:t>
            </a:r>
            <a:r>
              <a:rPr lang="en-US" altLang="zh-CN" sz="3200" dirty="0"/>
              <a:t>of</a:t>
            </a:r>
            <a:r>
              <a:rPr lang="zh-CN" altLang="en-US" sz="3200" dirty="0"/>
              <a:t> </a:t>
            </a:r>
            <a:r>
              <a:rPr lang="en-US" altLang="zh-CN" sz="3200" dirty="0"/>
              <a:t>fluctuation to anisotropic flow</a:t>
            </a:r>
            <a:endParaRPr kumimoji="0" lang="zh-CN" altLang="en-US" sz="32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pic>
        <p:nvPicPr>
          <p:cNvPr id="6" name="图片 5">
            <a:extLst>
              <a:ext uri="{FF2B5EF4-FFF2-40B4-BE49-F238E27FC236}">
                <a16:creationId xmlns:a16="http://schemas.microsoft.com/office/drawing/2014/main" id="{9ACEE981-719A-E48D-0B26-6A5F46A37D17}"/>
              </a:ext>
            </a:extLst>
          </p:cNvPr>
          <p:cNvPicPr>
            <a:picLocks noChangeAspect="1"/>
          </p:cNvPicPr>
          <p:nvPr/>
        </p:nvPicPr>
        <p:blipFill>
          <a:blip r:embed="rId5"/>
          <a:stretch>
            <a:fillRect/>
          </a:stretch>
        </p:blipFill>
        <p:spPr>
          <a:xfrm>
            <a:off x="14629707" y="8497266"/>
            <a:ext cx="6377429" cy="355241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0" name="ΔΦ, Δη, V2 and V3"/>
              <p:cNvSpPr txBox="1">
                <a:spLocks noGrp="1"/>
              </p:cNvSpPr>
              <p:nvPr>
                <p:ph type="body" idx="21"/>
              </p:nvPr>
            </p:nvSpPr>
            <p:spPr>
              <a:prstGeom prst="rect">
                <a:avLst/>
              </a:prstGeom>
              <a:extLst>
                <a:ext uri="{C572A759-6A51-4108-AA02-DFA0A04FC94B}">
                  <ma14:wrappingTextBoxFlag xmlns:ma14="http://schemas.microsoft.com/office/mac/drawingml/2011/main" xmlns:m="http://schemas.openxmlformats.org/officeDocument/2006/math" xmlns="" val="1"/>
                </a:ext>
              </a:extLst>
            </p:spPr>
            <p:txBody>
              <a:bodyPr>
                <a:noAutofit/>
              </a:bodyPr>
              <a:lstStyle>
                <a:lvl1pPr defTabSz="434340">
                  <a:spcBef>
                    <a:spcPts val="1600"/>
                  </a:spcBef>
                  <a:defRPr spc="0">
                    <a:solidFill>
                      <a:srgbClr val="333333"/>
                    </a:solidFill>
                    <a:latin typeface="PingFang SC Regular"/>
                    <a:ea typeface="PingFang SC Regular"/>
                    <a:cs typeface="PingFang SC Regular"/>
                    <a:sym typeface="PingFang SC Regular"/>
                  </a:defRPr>
                </a:lvl1pPr>
              </a:lstStyle>
              <a:p>
                <a14:m>
                  <m:oMathPara xmlns:m="http://schemas.openxmlformats.org/officeDocument/2006/math">
                    <m:oMathParaPr>
                      <m:jc m:val="centerGroup"/>
                    </m:oMathParaPr>
                    <m:oMath xmlns:m="http://schemas.openxmlformats.org/officeDocument/2006/math">
                      <m:r>
                        <m:rPr>
                          <m:sty m:val="p"/>
                        </m:rPr>
                        <a:rPr lang="en-US" altLang="zh-CN" sz="6000" b="0" i="0" smtClean="0">
                          <a:latin typeface="Cambria Math" panose="02040503050406030204" pitchFamily="18" charset="0"/>
                        </a:rPr>
                        <m:t>Δ</m:t>
                      </m:r>
                      <m:r>
                        <a:rPr lang="en-US" altLang="zh-CN" sz="6000" b="0" i="1" smtClean="0">
                          <a:latin typeface="Cambria Math" panose="02040503050406030204" pitchFamily="18" charset="0"/>
                        </a:rPr>
                        <m:t>𝜙</m:t>
                      </m:r>
                      <m:r>
                        <a:rPr lang="en-US" altLang="zh-CN" sz="6000" b="0" i="1" smtClean="0">
                          <a:latin typeface="Cambria Math" panose="02040503050406030204" pitchFamily="18" charset="0"/>
                        </a:rPr>
                        <m:t>, </m:t>
                      </m:r>
                      <m:r>
                        <m:rPr>
                          <m:sty m:val="p"/>
                        </m:rPr>
                        <a:rPr lang="en-US" altLang="zh-CN" sz="6000" b="0" i="0" smtClean="0">
                          <a:latin typeface="Cambria Math" panose="02040503050406030204" pitchFamily="18" charset="0"/>
                        </a:rPr>
                        <m:t>Δ</m:t>
                      </m:r>
                      <m:r>
                        <a:rPr lang="en-US" altLang="zh-CN" sz="6000" b="0" i="1" smtClean="0">
                          <a:latin typeface="Cambria Math" panose="02040503050406030204" pitchFamily="18" charset="0"/>
                        </a:rPr>
                        <m:t>𝜂</m:t>
                      </m:r>
                      <m:r>
                        <a:rPr lang="en-US" altLang="zh-CN" sz="6000" b="0" i="1" smtClean="0">
                          <a:latin typeface="Cambria Math" panose="02040503050406030204" pitchFamily="18" charset="0"/>
                        </a:rPr>
                        <m:t>,</m:t>
                      </m:r>
                      <m:sSub>
                        <m:sSubPr>
                          <m:ctrlPr>
                            <a:rPr lang="en-US" altLang="zh-CN" sz="6000" b="0" i="1" smtClean="0">
                              <a:latin typeface="Cambria Math" panose="02040503050406030204" pitchFamily="18" charset="0"/>
                            </a:rPr>
                          </m:ctrlPr>
                        </m:sSubPr>
                        <m:e>
                          <m:r>
                            <a:rPr lang="en-US" altLang="zh-CN" sz="6000" b="0" i="1" smtClean="0">
                              <a:latin typeface="Cambria Math" panose="02040503050406030204" pitchFamily="18" charset="0"/>
                            </a:rPr>
                            <m:t>𝑣</m:t>
                          </m:r>
                        </m:e>
                        <m:sub>
                          <m:r>
                            <a:rPr lang="en-US" altLang="zh-CN" sz="6000" b="0" i="1" smtClean="0">
                              <a:latin typeface="Cambria Math" panose="02040503050406030204" pitchFamily="18" charset="0"/>
                            </a:rPr>
                            <m:t>2</m:t>
                          </m:r>
                        </m:sub>
                      </m:sSub>
                      <m:r>
                        <a:rPr lang="en-US" altLang="zh-CN" sz="6000" b="0" i="1" smtClean="0">
                          <a:latin typeface="Cambria Math" panose="02040503050406030204" pitchFamily="18" charset="0"/>
                        </a:rPr>
                        <m:t>, </m:t>
                      </m:r>
                      <m:sSub>
                        <m:sSubPr>
                          <m:ctrlPr>
                            <a:rPr lang="en-US" altLang="zh-CN" sz="6000" b="0" i="1" smtClean="0">
                              <a:latin typeface="Cambria Math" panose="02040503050406030204" pitchFamily="18" charset="0"/>
                            </a:rPr>
                          </m:ctrlPr>
                        </m:sSubPr>
                        <m:e>
                          <m:r>
                            <a:rPr lang="en-US" altLang="zh-CN" sz="6000" b="0" i="1" smtClean="0">
                              <a:latin typeface="Cambria Math" panose="02040503050406030204" pitchFamily="18" charset="0"/>
                            </a:rPr>
                            <m:t>𝑣</m:t>
                          </m:r>
                        </m:e>
                        <m:sub>
                          <m:r>
                            <a:rPr lang="en-US" altLang="zh-CN" sz="6000" b="0" i="1" smtClean="0">
                              <a:latin typeface="Cambria Math" panose="02040503050406030204" pitchFamily="18" charset="0"/>
                            </a:rPr>
                            <m:t>3</m:t>
                          </m:r>
                        </m:sub>
                      </m:sSub>
                    </m:oMath>
                  </m:oMathPara>
                </a14:m>
                <a:endParaRPr sz="6000" dirty="0"/>
              </a:p>
            </p:txBody>
          </p:sp>
        </mc:Choice>
        <mc:Fallback>
          <p:sp>
            <p:nvSpPr>
              <p:cNvPr id="180" name="ΔΦ, Δη, V2 and V3"/>
              <p:cNvSpPr txBox="1">
                <a:spLocks noGrp="1" noRot="1" noChangeAspect="1" noMove="1" noResize="1" noEditPoints="1" noAdjustHandles="1" noChangeArrowheads="1" noChangeShapeType="1" noTextEdit="1"/>
              </p:cNvSpPr>
              <p:nvPr>
                <p:ph type="body" idx="21"/>
              </p:nvPr>
            </p:nvSpPr>
            <p:spPr>
              <a:prstGeom prst="rect">
                <a:avLst/>
              </a:prstGeom>
              <a:blipFill>
                <a:blip r:embed="rId2"/>
                <a:stretch>
                  <a:fillRect b="-51515"/>
                </a:stretch>
              </a:blip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181" name="The final conditions"/>
          <p:cNvSpPr txBox="1">
            <a:spLocks noGrp="1"/>
          </p:cNvSpPr>
          <p:nvPr>
            <p:ph type="body" sz="half" idx="1"/>
          </p:nvPr>
        </p:nvSpPr>
        <p:spPr>
          <a:prstGeom prst="rect">
            <a:avLst/>
          </a:prstGeom>
        </p:spPr>
        <p:txBody>
          <a:bodyPr>
            <a:normAutofit/>
          </a:bodyPr>
          <a:lstStyle>
            <a:lvl1pPr defTabSz="2048255">
              <a:defRPr sz="18815"/>
            </a:lvl1pPr>
          </a:lstStyle>
          <a:p>
            <a:r>
              <a:rPr lang="en" sz="13000" b="1" dirty="0">
                <a:latin typeface="Times New Roman" panose="02020603050405020304" pitchFamily="18" charset="0"/>
                <a:cs typeface="Times New Roman" panose="02020603050405020304" pitchFamily="18" charset="0"/>
              </a:rPr>
              <a:t>When detected by the detector</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497</TotalTime>
  <Words>984</Words>
  <Application>Microsoft Macintosh PowerPoint</Application>
  <PresentationFormat>自定义</PresentationFormat>
  <Paragraphs>121</Paragraphs>
  <Slides>18</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Canela Bold</vt:lpstr>
      <vt:lpstr>Canela Deck Regular</vt:lpstr>
      <vt:lpstr>Canela Regular</vt:lpstr>
      <vt:lpstr>Canela Text Regular</vt:lpstr>
      <vt:lpstr>PingFang SC Regular</vt:lpstr>
      <vt:lpstr>Times Roman</vt:lpstr>
      <vt:lpstr>Avenir Next Demi Bold</vt:lpstr>
      <vt:lpstr>Avenir Next Medium</vt:lpstr>
      <vt:lpstr>Avenir Next Regular</vt:lpstr>
      <vt:lpstr>Cambria Math</vt:lpstr>
      <vt:lpstr>Helvetica Neue</vt:lpstr>
      <vt:lpstr>Times New Roman</vt:lpstr>
      <vt:lpstr>23_ClassicWhite</vt:lpstr>
      <vt:lpstr>The Formation and Characteristics of The Quark Gluon Plasma</vt:lpstr>
      <vt:lpstr>PowerPoint 演示文稿</vt:lpstr>
      <vt:lpstr>The Quark Gluon Plasma (QGP) State</vt:lpstr>
      <vt:lpstr>The Formation of QGP</vt:lpstr>
      <vt:lpstr>PowerPoint 演示文稿</vt:lpstr>
      <vt:lpstr>PowerPoint 演示文稿</vt:lpstr>
      <vt:lpstr>PowerPoint 演示文稿</vt:lpstr>
      <vt:lpstr>   ε and Fluctuation</vt:lpstr>
      <vt:lpstr>PowerPoint 演示文稿</vt:lpstr>
      <vt:lpstr>Coordinates</vt:lpstr>
      <vt:lpstr>v_2 and v_3</vt:lpstr>
      <vt:lpstr>The Jets created during the collision</vt:lpstr>
      <vt:lpstr>Fluctuation and v_2, v_3</vt:lpstr>
      <vt:lpstr>Perfect Fluid Property, η_s/S</vt:lpstr>
      <vt:lpstr>QGP And other fluids</vt:lpstr>
      <vt:lpstr>How to find the η_s/s </vt:lpstr>
      <vt:lpstr>How to find the η_s/s </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Formation and Characteristics of The Quark Gluon Plasma</dc:title>
  <cp:lastModifiedBy>Walker Bill</cp:lastModifiedBy>
  <cp:revision>287</cp:revision>
  <dcterms:modified xsi:type="dcterms:W3CDTF">2023-08-11T14:17:50Z</dcterms:modified>
</cp:coreProperties>
</file>